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9" r:id="rId2"/>
    <p:sldId id="275" r:id="rId3"/>
    <p:sldId id="286" r:id="rId4"/>
    <p:sldId id="287" r:id="rId5"/>
    <p:sldId id="281" r:id="rId6"/>
    <p:sldId id="290" r:id="rId7"/>
    <p:sldId id="289" r:id="rId8"/>
    <p:sldId id="288" r:id="rId9"/>
    <p:sldId id="276" r:id="rId10"/>
    <p:sldId id="277" r:id="rId11"/>
    <p:sldId id="284" r:id="rId12"/>
    <p:sldId id="282" r:id="rId13"/>
    <p:sldId id="285" r:id="rId14"/>
    <p:sldId id="291" r:id="rId15"/>
    <p:sldId id="298" r:id="rId16"/>
    <p:sldId id="297" r:id="rId17"/>
    <p:sldId id="296" r:id="rId18"/>
    <p:sldId id="295" r:id="rId19"/>
    <p:sldId id="292" r:id="rId20"/>
    <p:sldId id="293" r:id="rId21"/>
    <p:sldId id="279" r:id="rId22"/>
    <p:sldId id="278" r:id="rId23"/>
    <p:sldId id="280" r:id="rId24"/>
  </p:sldIdLst>
  <p:sldSz cx="9144000" cy="6858000" type="screen4x3"/>
  <p:notesSz cx="6805613" cy="99441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5.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718B7E21-EFF9-45A1-833C-757EA8F52D3C}" type="datetimeFigureOut">
              <a:rPr lang="da-DK" smtClean="0"/>
              <a:pPr/>
              <a:t>18-11-2016</a:t>
            </a:fld>
            <a:endParaRPr lang="da-DK"/>
          </a:p>
        </p:txBody>
      </p:sp>
      <p:sp>
        <p:nvSpPr>
          <p:cNvPr id="4" name="Pladsholder til sidefod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3D647471-F1CB-40D1-B055-947C18C2B25A}" type="slidenum">
              <a:rPr lang="da-DK" smtClean="0"/>
              <a:pPr/>
              <a:t>‹nr.›</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AAD22EA3-0FC1-4CD6-8CCD-76DB1CA9EBC9}" type="datetimeFigureOut">
              <a:rPr lang="da-DK" smtClean="0"/>
              <a:pPr/>
              <a:t>18-11-2016</a:t>
            </a:fld>
            <a:endParaRPr lang="da-DK"/>
          </a:p>
        </p:txBody>
      </p:sp>
      <p:sp>
        <p:nvSpPr>
          <p:cNvPr id="4" name="Pladsholder til diasbillede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B0CECE04-B046-4245-BEAB-27EF8DB4CE55}" type="slidenum">
              <a:rPr lang="da-DK" smtClean="0"/>
              <a:pPr/>
              <a:t>‹nr.›</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22A031B5-8F3B-43EB-9A00-E40814E88C1B}" type="slidenum">
              <a:rPr lang="da-DK" smtClean="0"/>
              <a:pPr>
                <a:defRPr/>
              </a:pPr>
              <a:t>20</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077A635A-FEBE-43EA-8B68-3E1E5441987F}" type="datetimeFigureOut">
              <a:rPr lang="da-DK" smtClean="0"/>
              <a:pPr/>
              <a:t>18-11-2016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9CD1128-DC10-49FC-B868-68E2E4915D34}"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77A635A-FEBE-43EA-8B68-3E1E5441987F}" type="datetimeFigureOut">
              <a:rPr lang="da-DK" smtClean="0"/>
              <a:pPr/>
              <a:t>18-11-2016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9CD1128-DC10-49FC-B868-68E2E4915D34}"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77A635A-FEBE-43EA-8B68-3E1E5441987F}" type="datetimeFigureOut">
              <a:rPr lang="da-DK" smtClean="0"/>
              <a:pPr/>
              <a:t>18-11-2016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9CD1128-DC10-49FC-B868-68E2E4915D34}" type="slidenum">
              <a:rPr lang="da-DK" smtClean="0"/>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eldias">
    <p:spTree>
      <p:nvGrpSpPr>
        <p:cNvPr id="1" name=""/>
        <p:cNvGrpSpPr/>
        <p:nvPr/>
      </p:nvGrpSpPr>
      <p:grpSpPr>
        <a:xfrm>
          <a:off x="0" y="0"/>
          <a:ext cx="0" cy="0"/>
          <a:chOff x="0" y="0"/>
          <a:chExt cx="0" cy="0"/>
        </a:xfrm>
      </p:grpSpPr>
      <p:pic>
        <p:nvPicPr>
          <p:cNvPr id="4" name="Billede 8" descr="HHV.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838200"/>
            <a:ext cx="9144000" cy="555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Billede 11" descr="Mærke_HJV_Fælles_Positiv_medium-01.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25" y="5694363"/>
            <a:ext cx="1387475" cy="1163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descr="http://www3.hjv.dk/vagn/Maerker/TRSJ/Logo_HDKBH.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59338" y="5913438"/>
            <a:ext cx="417671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6938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77A635A-FEBE-43EA-8B68-3E1E5441987F}" type="datetimeFigureOut">
              <a:rPr lang="da-DK" smtClean="0"/>
              <a:pPr/>
              <a:t>18-11-2016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9CD1128-DC10-49FC-B868-68E2E4915D34}"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077A635A-FEBE-43EA-8B68-3E1E5441987F}" type="datetimeFigureOut">
              <a:rPr lang="da-DK" smtClean="0"/>
              <a:pPr/>
              <a:t>18-11-2016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9CD1128-DC10-49FC-B868-68E2E4915D34}"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077A635A-FEBE-43EA-8B68-3E1E5441987F}" type="datetimeFigureOut">
              <a:rPr lang="da-DK" smtClean="0"/>
              <a:pPr/>
              <a:t>18-11-2016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9CD1128-DC10-49FC-B868-68E2E4915D34}"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077A635A-FEBE-43EA-8B68-3E1E5441987F}" type="datetimeFigureOut">
              <a:rPr lang="da-DK" smtClean="0"/>
              <a:pPr/>
              <a:t>18-11-2016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09CD1128-DC10-49FC-B868-68E2E4915D34}"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077A635A-FEBE-43EA-8B68-3E1E5441987F}" type="datetimeFigureOut">
              <a:rPr lang="da-DK" smtClean="0"/>
              <a:pPr/>
              <a:t>18-11-2016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09CD1128-DC10-49FC-B868-68E2E4915D34}"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77A635A-FEBE-43EA-8B68-3E1E5441987F}" type="datetimeFigureOut">
              <a:rPr lang="da-DK" smtClean="0"/>
              <a:pPr/>
              <a:t>18-11-2016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09CD1128-DC10-49FC-B868-68E2E4915D34}"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077A635A-FEBE-43EA-8B68-3E1E5441987F}" type="datetimeFigureOut">
              <a:rPr lang="da-DK" smtClean="0"/>
              <a:pPr/>
              <a:t>18-11-2016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9CD1128-DC10-49FC-B868-68E2E4915D34}"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077A635A-FEBE-43EA-8B68-3E1E5441987F}" type="datetimeFigureOut">
              <a:rPr lang="da-DK" smtClean="0"/>
              <a:pPr/>
              <a:t>18-11-2016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9CD1128-DC10-49FC-B868-68E2E4915D34}"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A635A-FEBE-43EA-8B68-3E1E5441987F}" type="datetimeFigureOut">
              <a:rPr lang="da-DK" smtClean="0"/>
              <a:pPr/>
              <a:t>18-11-2016</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1128-DC10-49FC-B868-68E2E4915D34}"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hyperlink" Target="VB%20boks%20video%20&amp;%20pics/20161010_152934.mp4"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forsvaret.fiin.dk\dfs\hdkbh\svm\q\1\ALLE\F&#230;lles\M&#248;der\2016\NPSNSEM%202016\VB%20boks%20video%20&amp;%20pics\20161010_152934%20-%20Kopi.mp4"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hyperlink" Target="http://fish.msp.forsvaret.fiin.dk/hjv/videnom/Styringogforvaltning/Hjemmevrnsbestemmelser/HJVBST%20602-001.pdf" TargetMode="Externa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fish.msp.forsvaret.fiin.dk/hjv/videnom/Styringogforvaltning/Hjemmevrnsbestemmelser/HJVBST%20640-002.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idx="4294967295"/>
          </p:nvPr>
        </p:nvSpPr>
        <p:spPr>
          <a:xfrm>
            <a:off x="1475656" y="5013176"/>
            <a:ext cx="6480175" cy="863600"/>
          </a:xfrm>
        </p:spPr>
        <p:txBody>
          <a:bodyPr>
            <a:normAutofit fontScale="90000"/>
          </a:bodyPr>
          <a:lstStyle/>
          <a:p>
            <a:pPr algn="ctr" eaLnBrk="1" hangingPunct="1">
              <a:defRPr/>
            </a:pPr>
            <a:r>
              <a:rPr lang="da-DK" sz="3600" dirty="0" smtClean="0"/>
              <a:t/>
            </a:r>
            <a:br>
              <a:rPr lang="da-DK" sz="3600" dirty="0" smtClean="0"/>
            </a:br>
            <a:r>
              <a:rPr lang="da-DK" sz="3600" dirty="0" smtClean="0"/>
              <a:t>Status på Logistikområdet</a:t>
            </a:r>
            <a:br>
              <a:rPr lang="da-DK" sz="3600" dirty="0" smtClean="0"/>
            </a:br>
            <a:r>
              <a:rPr lang="da-DK" sz="2000" dirty="0" smtClean="0"/>
              <a:t>NPSEM 19 NOV 2016</a:t>
            </a:r>
            <a:r>
              <a:rPr lang="da-DK" sz="3600" dirty="0" smtClean="0"/>
              <a:t/>
            </a:r>
            <a:br>
              <a:rPr lang="da-DK" sz="3600" dirty="0" smtClean="0"/>
            </a:br>
            <a:endParaRPr lang="da-DK"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908720"/>
            <a:ext cx="7200900" cy="798513"/>
          </a:xfrm>
        </p:spPr>
        <p:txBody>
          <a:bodyPr vert="horz" lIns="91440" tIns="45720" rIns="91440" bIns="45720" rtlCol="0" anchor="ctr">
            <a:normAutofit fontScale="90000"/>
          </a:bodyPr>
          <a:lstStyle/>
          <a:p>
            <a:r>
              <a:rPr lang="da-DK" sz="4000" dirty="0" smtClean="0">
                <a:solidFill>
                  <a:schemeClr val="accent2"/>
                </a:solidFill>
                <a:latin typeface="Tahoma" pitchFamily="34" charset="0"/>
                <a:ea typeface="ＭＳ Ｐゴシック" pitchFamily="34" charset="-128"/>
                <a:cs typeface="Tahoma" pitchFamily="34" charset="0"/>
              </a:rPr>
              <a:t>Status på våben og ammunition</a:t>
            </a:r>
            <a:endParaRPr lang="da-DK" sz="4000" dirty="0">
              <a:solidFill>
                <a:schemeClr val="accent2"/>
              </a:solidFill>
              <a:latin typeface="Tahoma" pitchFamily="34" charset="0"/>
              <a:ea typeface="ＭＳ Ｐゴシック" pitchFamily="34" charset="-128"/>
              <a:cs typeface="Tahoma" pitchFamily="34" charset="0"/>
            </a:endParaRPr>
          </a:p>
        </p:txBody>
      </p:sp>
      <p:sp>
        <p:nvSpPr>
          <p:cNvPr id="3" name="Pladsholder til indhold 2"/>
          <p:cNvSpPr>
            <a:spLocks noGrp="1"/>
          </p:cNvSpPr>
          <p:nvPr>
            <p:ph idx="1"/>
          </p:nvPr>
        </p:nvSpPr>
        <p:spPr>
          <a:xfrm>
            <a:off x="457200" y="2215405"/>
            <a:ext cx="8229600" cy="4525963"/>
          </a:xfrm>
        </p:spPr>
        <p:txBody>
          <a:bodyPr>
            <a:normAutofit/>
          </a:bodyPr>
          <a:lstStyle/>
          <a:p>
            <a:pPr marL="514350" indent="-514350">
              <a:buFont typeface="+mj-lt"/>
              <a:buAutoNum type="arabicPeriod"/>
            </a:pPr>
            <a:r>
              <a:rPr lang="da-DK" dirty="0" smtClean="0"/>
              <a:t>Puljevåben og våbenboks M/96.</a:t>
            </a:r>
          </a:p>
          <a:p>
            <a:pPr marL="514350" indent="-514350">
              <a:buFont typeface="+mj-lt"/>
              <a:buAutoNum type="arabicPeriod"/>
            </a:pPr>
            <a:r>
              <a:rPr lang="da-DK" dirty="0" smtClean="0"/>
              <a:t>Gældende bestemmelser for opbevaring og transport af våben og ammunition.</a:t>
            </a:r>
          </a:p>
          <a:p>
            <a:pPr marL="514350" indent="-514350">
              <a:buFont typeface="+mj-lt"/>
              <a:buAutoNum type="arabicPeriod"/>
            </a:pPr>
            <a:r>
              <a:rPr lang="da-DK" dirty="0" smtClean="0"/>
              <a:t>Gældende procedure(r) for fund af våben og ammunition.</a:t>
            </a:r>
          </a:p>
          <a:p>
            <a:pPr marL="514350" indent="-514350">
              <a:buFont typeface="+mj-lt"/>
              <a:buAutoNum type="arabicPeriod"/>
            </a:pPr>
            <a:r>
              <a:rPr lang="da-DK" dirty="0" smtClean="0"/>
              <a:t>Månedlig ammunitionsrapport.</a:t>
            </a:r>
          </a:p>
          <a:p>
            <a:pPr>
              <a:buNone/>
            </a:pPr>
            <a:endParaRPr lang="da-DK" dirty="0" smtClean="0"/>
          </a:p>
          <a:p>
            <a:pPr lvl="1">
              <a:buNone/>
            </a:pPr>
            <a:endParaRPr lang="da-DK" dirty="0" smtClean="0"/>
          </a:p>
          <a:p>
            <a:pPr>
              <a:buNone/>
            </a:pPr>
            <a:endParaRPr lang="da-DK" dirty="0" smtClean="0"/>
          </a:p>
          <a:p>
            <a:endParaRPr lang="da-DK" dirty="0" smtClean="0"/>
          </a:p>
          <a:p>
            <a:pPr>
              <a:buNone/>
            </a:pPr>
            <a:endParaRPr lang="da-DK" dirty="0" smtClean="0"/>
          </a:p>
        </p:txBody>
      </p:sp>
      <p:sp>
        <p:nvSpPr>
          <p:cNvPr id="4" name="Tekstboks 3"/>
          <p:cNvSpPr txBox="1"/>
          <p:nvPr/>
        </p:nvSpPr>
        <p:spPr>
          <a:xfrm>
            <a:off x="467544" y="1844824"/>
            <a:ext cx="1440160" cy="369332"/>
          </a:xfrm>
          <a:prstGeom prst="rect">
            <a:avLst/>
          </a:prstGeom>
          <a:noFill/>
        </p:spPr>
        <p:txBody>
          <a:bodyPr wrap="square" rtlCol="0">
            <a:spAutoFit/>
          </a:bodyPr>
          <a:lstStyle/>
          <a:p>
            <a:r>
              <a:rPr lang="da-DK" dirty="0" smtClean="0"/>
              <a:t>Disposition</a:t>
            </a:r>
            <a:endParaRPr lang="da-DK"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908720"/>
            <a:ext cx="7200900" cy="798513"/>
          </a:xfrm>
        </p:spPr>
        <p:txBody>
          <a:bodyPr vert="horz" lIns="91440" tIns="45720" rIns="91440" bIns="45720" rtlCol="0" anchor="ctr">
            <a:normAutofit/>
          </a:bodyPr>
          <a:lstStyle/>
          <a:p>
            <a:r>
              <a:rPr lang="da-DK" sz="4000" dirty="0" smtClean="0">
                <a:solidFill>
                  <a:schemeClr val="accent2"/>
                </a:solidFill>
                <a:latin typeface="Tahoma" pitchFamily="34" charset="0"/>
                <a:ea typeface="ＭＳ Ｐゴシック" pitchFamily="34" charset="-128"/>
                <a:cs typeface="Tahoma" pitchFamily="34" charset="0"/>
              </a:rPr>
              <a:t>Puljevåben</a:t>
            </a:r>
            <a:endParaRPr lang="da-DK" sz="4000" dirty="0">
              <a:solidFill>
                <a:schemeClr val="accent2"/>
              </a:solidFill>
              <a:latin typeface="Tahoma" pitchFamily="34" charset="0"/>
              <a:ea typeface="ＭＳ Ｐゴシック" pitchFamily="34" charset="-128"/>
              <a:cs typeface="Tahoma" pitchFamily="34" charset="0"/>
            </a:endParaRPr>
          </a:p>
        </p:txBody>
      </p:sp>
      <p:sp>
        <p:nvSpPr>
          <p:cNvPr id="3" name="Pladsholder til indhold 2"/>
          <p:cNvSpPr>
            <a:spLocks noGrp="1"/>
          </p:cNvSpPr>
          <p:nvPr>
            <p:ph idx="1"/>
          </p:nvPr>
        </p:nvSpPr>
        <p:spPr>
          <a:xfrm>
            <a:off x="457200" y="2215405"/>
            <a:ext cx="8229600" cy="4525963"/>
          </a:xfrm>
        </p:spPr>
        <p:txBody>
          <a:bodyPr>
            <a:normAutofit/>
          </a:bodyPr>
          <a:lstStyle/>
          <a:p>
            <a:pPr marL="514350" indent="-514350">
              <a:buNone/>
            </a:pPr>
            <a:endParaRPr lang="da-DK" dirty="0" smtClean="0"/>
          </a:p>
          <a:p>
            <a:pPr lvl="1">
              <a:buNone/>
            </a:pPr>
            <a:endParaRPr lang="da-DK" dirty="0" smtClean="0"/>
          </a:p>
          <a:p>
            <a:pPr>
              <a:buNone/>
            </a:pPr>
            <a:endParaRPr lang="da-DK" dirty="0" smtClean="0"/>
          </a:p>
          <a:p>
            <a:endParaRPr lang="da-DK" dirty="0" smtClean="0"/>
          </a:p>
          <a:p>
            <a:pPr>
              <a:buNone/>
            </a:pPr>
            <a:endParaRPr lang="da-DK" dirty="0" smtClean="0"/>
          </a:p>
        </p:txBody>
      </p:sp>
      <p:graphicFrame>
        <p:nvGraphicFramePr>
          <p:cNvPr id="6" name="Tabel 5"/>
          <p:cNvGraphicFramePr>
            <a:graphicFrameLocks noGrp="1"/>
          </p:cNvGraphicFramePr>
          <p:nvPr/>
        </p:nvGraphicFramePr>
        <p:xfrm>
          <a:off x="1475656" y="1844824"/>
          <a:ext cx="6096000" cy="44500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da-DK" dirty="0" smtClean="0"/>
                        <a:t>UAFD</a:t>
                      </a:r>
                      <a:endParaRPr lang="da-DK" dirty="0"/>
                    </a:p>
                  </a:txBody>
                  <a:tcPr/>
                </a:tc>
                <a:tc>
                  <a:txBody>
                    <a:bodyPr/>
                    <a:lstStyle/>
                    <a:p>
                      <a:r>
                        <a:rPr lang="da-DK" dirty="0" smtClean="0"/>
                        <a:t>NORMERING</a:t>
                      </a:r>
                      <a:endParaRPr lang="da-DK" dirty="0"/>
                    </a:p>
                  </a:txBody>
                  <a:tcPr/>
                </a:tc>
                <a:tc>
                  <a:txBody>
                    <a:bodyPr/>
                    <a:lstStyle/>
                    <a:p>
                      <a:r>
                        <a:rPr lang="da-DK" dirty="0" smtClean="0"/>
                        <a:t>BEHOLDNING</a:t>
                      </a:r>
                      <a:endParaRPr lang="da-DK" dirty="0"/>
                    </a:p>
                  </a:txBody>
                  <a:tcPr/>
                </a:tc>
              </a:tr>
              <a:tr h="370840">
                <a:tc>
                  <a:txBody>
                    <a:bodyPr/>
                    <a:lstStyle/>
                    <a:p>
                      <a:r>
                        <a:rPr lang="da-DK" b="1" dirty="0" smtClean="0"/>
                        <a:t>STHVK TRSJ</a:t>
                      </a:r>
                      <a:endParaRPr lang="da-DK" b="1" dirty="0"/>
                    </a:p>
                  </a:txBody>
                  <a:tcPr/>
                </a:tc>
                <a:tc>
                  <a:txBody>
                    <a:bodyPr/>
                    <a:lstStyle/>
                    <a:p>
                      <a:r>
                        <a:rPr lang="da-DK" b="1" dirty="0" smtClean="0"/>
                        <a:t>20</a:t>
                      </a:r>
                      <a:endParaRPr lang="da-DK" b="1" dirty="0"/>
                    </a:p>
                  </a:txBody>
                  <a:tcPr/>
                </a:tc>
                <a:tc>
                  <a:txBody>
                    <a:bodyPr/>
                    <a:lstStyle/>
                    <a:p>
                      <a:r>
                        <a:rPr lang="da-DK" b="1" dirty="0" smtClean="0"/>
                        <a:t>20</a:t>
                      </a:r>
                      <a:endParaRPr lang="da-DK" b="1" dirty="0"/>
                    </a:p>
                  </a:txBody>
                  <a:tcPr/>
                </a:tc>
              </a:tr>
              <a:tr h="370840">
                <a:tc>
                  <a:txBody>
                    <a:bodyPr/>
                    <a:lstStyle/>
                    <a:p>
                      <a:r>
                        <a:rPr lang="da-DK" b="1" dirty="0" smtClean="0"/>
                        <a:t>STHVK HDKBH</a:t>
                      </a:r>
                      <a:endParaRPr lang="da-DK" b="1" dirty="0"/>
                    </a:p>
                  </a:txBody>
                  <a:tcPr/>
                </a:tc>
                <a:tc>
                  <a:txBody>
                    <a:bodyPr/>
                    <a:lstStyle/>
                    <a:p>
                      <a:r>
                        <a:rPr lang="da-DK" b="1" dirty="0" smtClean="0"/>
                        <a:t>20</a:t>
                      </a:r>
                      <a:endParaRPr lang="da-DK" b="1" dirty="0"/>
                    </a:p>
                  </a:txBody>
                  <a:tcPr/>
                </a:tc>
                <a:tc>
                  <a:txBody>
                    <a:bodyPr/>
                    <a:lstStyle/>
                    <a:p>
                      <a:r>
                        <a:rPr lang="da-DK" b="1" dirty="0" smtClean="0"/>
                        <a:t>20</a:t>
                      </a:r>
                      <a:endParaRPr lang="da-DK" b="1" dirty="0"/>
                    </a:p>
                  </a:txBody>
                  <a:tcPr/>
                </a:tc>
              </a:tr>
              <a:tr h="370840">
                <a:tc>
                  <a:txBody>
                    <a:bodyPr/>
                    <a:lstStyle/>
                    <a:p>
                      <a:r>
                        <a:rPr lang="da-DK" b="1" dirty="0" smtClean="0"/>
                        <a:t>INFHVK</a:t>
                      </a:r>
                      <a:endParaRPr lang="da-DK" b="1" dirty="0"/>
                    </a:p>
                  </a:txBody>
                  <a:tcPr/>
                </a:tc>
                <a:tc>
                  <a:txBody>
                    <a:bodyPr/>
                    <a:lstStyle/>
                    <a:p>
                      <a:r>
                        <a:rPr lang="da-DK" b="1" dirty="0" smtClean="0"/>
                        <a:t>57</a:t>
                      </a:r>
                      <a:endParaRPr lang="da-DK" b="1" dirty="0"/>
                    </a:p>
                  </a:txBody>
                  <a:tcPr/>
                </a:tc>
                <a:tc>
                  <a:txBody>
                    <a:bodyPr/>
                    <a:lstStyle/>
                    <a:p>
                      <a:r>
                        <a:rPr lang="da-DK" b="1" dirty="0" smtClean="0"/>
                        <a:t>57</a:t>
                      </a:r>
                      <a:endParaRPr lang="da-DK" b="1" dirty="0"/>
                    </a:p>
                  </a:txBody>
                  <a:tcPr/>
                </a:tc>
              </a:tr>
              <a:tr h="370840">
                <a:tc>
                  <a:txBody>
                    <a:bodyPr/>
                    <a:lstStyle/>
                    <a:p>
                      <a:r>
                        <a:rPr lang="da-DK" b="1" dirty="0" smtClean="0"/>
                        <a:t>HVK KBR</a:t>
                      </a:r>
                      <a:endParaRPr lang="da-DK" b="1" dirty="0"/>
                    </a:p>
                  </a:txBody>
                  <a:tcPr/>
                </a:tc>
                <a:tc>
                  <a:txBody>
                    <a:bodyPr/>
                    <a:lstStyle/>
                    <a:p>
                      <a:r>
                        <a:rPr lang="da-DK" b="1" dirty="0" smtClean="0"/>
                        <a:t>30</a:t>
                      </a:r>
                      <a:endParaRPr lang="da-DK" b="1" dirty="0"/>
                    </a:p>
                  </a:txBody>
                  <a:tcPr/>
                </a:tc>
                <a:tc>
                  <a:txBody>
                    <a:bodyPr/>
                    <a:lstStyle/>
                    <a:p>
                      <a:r>
                        <a:rPr lang="da-DK" b="1" dirty="0" smtClean="0"/>
                        <a:t>30</a:t>
                      </a:r>
                      <a:endParaRPr lang="da-DK" b="1" dirty="0"/>
                    </a:p>
                  </a:txBody>
                  <a:tcPr/>
                </a:tc>
              </a:tr>
              <a:tr h="370840">
                <a:tc>
                  <a:txBody>
                    <a:bodyPr/>
                    <a:lstStyle/>
                    <a:p>
                      <a:r>
                        <a:rPr lang="da-DK" b="1" dirty="0" smtClean="0"/>
                        <a:t>HVK KAS</a:t>
                      </a:r>
                      <a:endParaRPr lang="da-DK" b="1" dirty="0"/>
                    </a:p>
                  </a:txBody>
                  <a:tcPr/>
                </a:tc>
                <a:tc>
                  <a:txBody>
                    <a:bodyPr/>
                    <a:lstStyle/>
                    <a:p>
                      <a:r>
                        <a:rPr lang="da-DK" b="1" dirty="0" smtClean="0"/>
                        <a:t>20</a:t>
                      </a:r>
                      <a:endParaRPr lang="da-DK" b="1" dirty="0"/>
                    </a:p>
                  </a:txBody>
                  <a:tcPr/>
                </a:tc>
                <a:tc>
                  <a:txBody>
                    <a:bodyPr/>
                    <a:lstStyle/>
                    <a:p>
                      <a:r>
                        <a:rPr lang="da-DK" b="1" dirty="0" smtClean="0"/>
                        <a:t>20</a:t>
                      </a:r>
                      <a:endParaRPr lang="da-DK" b="1" dirty="0"/>
                    </a:p>
                  </a:txBody>
                  <a:tcPr/>
                </a:tc>
              </a:tr>
              <a:tr h="370840">
                <a:tc>
                  <a:txBody>
                    <a:bodyPr/>
                    <a:lstStyle/>
                    <a:p>
                      <a:r>
                        <a:rPr lang="da-DK" b="1" dirty="0" smtClean="0"/>
                        <a:t>HVK RØD</a:t>
                      </a:r>
                      <a:endParaRPr lang="da-DK" b="1" dirty="0"/>
                    </a:p>
                  </a:txBody>
                  <a:tcPr/>
                </a:tc>
                <a:tc>
                  <a:txBody>
                    <a:bodyPr/>
                    <a:lstStyle/>
                    <a:p>
                      <a:r>
                        <a:rPr lang="da-DK" b="1" dirty="0" smtClean="0"/>
                        <a:t>40</a:t>
                      </a:r>
                      <a:endParaRPr lang="da-DK" b="1" dirty="0"/>
                    </a:p>
                  </a:txBody>
                  <a:tcPr/>
                </a:tc>
                <a:tc>
                  <a:txBody>
                    <a:bodyPr/>
                    <a:lstStyle/>
                    <a:p>
                      <a:r>
                        <a:rPr lang="da-DK" b="1" dirty="0" smtClean="0"/>
                        <a:t>40</a:t>
                      </a:r>
                      <a:endParaRPr lang="da-DK" b="1" dirty="0"/>
                    </a:p>
                  </a:txBody>
                  <a:tcPr/>
                </a:tc>
              </a:tr>
              <a:tr h="370840">
                <a:tc>
                  <a:txBody>
                    <a:bodyPr/>
                    <a:lstStyle/>
                    <a:p>
                      <a:r>
                        <a:rPr lang="da-DK" b="1" dirty="0" smtClean="0"/>
                        <a:t>POHVK CTY</a:t>
                      </a:r>
                      <a:endParaRPr lang="da-DK" b="1" dirty="0"/>
                    </a:p>
                  </a:txBody>
                  <a:tcPr/>
                </a:tc>
                <a:tc>
                  <a:txBody>
                    <a:bodyPr/>
                    <a:lstStyle/>
                    <a:p>
                      <a:r>
                        <a:rPr lang="da-DK" b="1" dirty="0" smtClean="0"/>
                        <a:t>20</a:t>
                      </a:r>
                      <a:endParaRPr lang="da-DK" b="1" dirty="0"/>
                    </a:p>
                  </a:txBody>
                  <a:tcPr/>
                </a:tc>
                <a:tc>
                  <a:txBody>
                    <a:bodyPr/>
                    <a:lstStyle/>
                    <a:p>
                      <a:r>
                        <a:rPr lang="da-DK" b="1" dirty="0" smtClean="0"/>
                        <a:t>20</a:t>
                      </a:r>
                      <a:endParaRPr lang="da-DK" b="1" dirty="0"/>
                    </a:p>
                  </a:txBody>
                  <a:tcPr/>
                </a:tc>
              </a:tr>
              <a:tr h="370840">
                <a:tc>
                  <a:txBody>
                    <a:bodyPr/>
                    <a:lstStyle/>
                    <a:p>
                      <a:r>
                        <a:rPr lang="da-DK" b="1" dirty="0" smtClean="0"/>
                        <a:t>POHVK</a:t>
                      </a:r>
                      <a:r>
                        <a:rPr lang="da-DK" b="1" baseline="0" dirty="0" smtClean="0"/>
                        <a:t> AMG</a:t>
                      </a:r>
                      <a:endParaRPr lang="da-DK" b="1" dirty="0"/>
                    </a:p>
                  </a:txBody>
                  <a:tcPr/>
                </a:tc>
                <a:tc>
                  <a:txBody>
                    <a:bodyPr/>
                    <a:lstStyle/>
                    <a:p>
                      <a:r>
                        <a:rPr lang="da-DK" b="1" dirty="0" smtClean="0"/>
                        <a:t>30</a:t>
                      </a:r>
                      <a:endParaRPr lang="da-DK" b="1" dirty="0"/>
                    </a:p>
                  </a:txBody>
                  <a:tcPr/>
                </a:tc>
                <a:tc>
                  <a:txBody>
                    <a:bodyPr/>
                    <a:lstStyle/>
                    <a:p>
                      <a:r>
                        <a:rPr lang="da-DK" b="1" dirty="0" smtClean="0"/>
                        <a:t>30</a:t>
                      </a:r>
                      <a:endParaRPr lang="da-DK" b="1" dirty="0"/>
                    </a:p>
                  </a:txBody>
                  <a:tcPr/>
                </a:tc>
              </a:tr>
              <a:tr h="370840">
                <a:tc>
                  <a:txBody>
                    <a:bodyPr/>
                    <a:lstStyle/>
                    <a:p>
                      <a:r>
                        <a:rPr lang="da-DK" b="1" dirty="0" smtClean="0"/>
                        <a:t>HVK ROB</a:t>
                      </a:r>
                      <a:endParaRPr lang="da-DK" b="1" dirty="0"/>
                    </a:p>
                  </a:txBody>
                  <a:tcPr/>
                </a:tc>
                <a:tc>
                  <a:txBody>
                    <a:bodyPr/>
                    <a:lstStyle/>
                    <a:p>
                      <a:r>
                        <a:rPr lang="da-DK" b="1" dirty="0" smtClean="0"/>
                        <a:t>40</a:t>
                      </a:r>
                      <a:endParaRPr lang="da-DK" b="1" dirty="0"/>
                    </a:p>
                  </a:txBody>
                  <a:tcPr/>
                </a:tc>
                <a:tc>
                  <a:txBody>
                    <a:bodyPr/>
                    <a:lstStyle/>
                    <a:p>
                      <a:r>
                        <a:rPr lang="da-DK" b="1" dirty="0" smtClean="0">
                          <a:solidFill>
                            <a:srgbClr val="FF0000"/>
                          </a:solidFill>
                        </a:rPr>
                        <a:t>20</a:t>
                      </a:r>
                      <a:endParaRPr lang="da-DK" b="1" dirty="0">
                        <a:solidFill>
                          <a:srgbClr val="FF0000"/>
                        </a:solidFill>
                      </a:endParaRPr>
                    </a:p>
                  </a:txBody>
                  <a:tcPr/>
                </a:tc>
              </a:tr>
              <a:tr h="370840">
                <a:tc>
                  <a:txBody>
                    <a:bodyPr/>
                    <a:lstStyle/>
                    <a:p>
                      <a:r>
                        <a:rPr lang="da-DK" b="1" dirty="0" smtClean="0"/>
                        <a:t>HVK SVM</a:t>
                      </a:r>
                      <a:endParaRPr lang="da-DK" b="1" dirty="0"/>
                    </a:p>
                  </a:txBody>
                  <a:tcPr/>
                </a:tc>
                <a:tc>
                  <a:txBody>
                    <a:bodyPr/>
                    <a:lstStyle/>
                    <a:p>
                      <a:r>
                        <a:rPr lang="da-DK" b="1" dirty="0" smtClean="0"/>
                        <a:t>30</a:t>
                      </a:r>
                      <a:endParaRPr lang="da-DK" b="1" dirty="0"/>
                    </a:p>
                  </a:txBody>
                  <a:tcPr/>
                </a:tc>
                <a:tc>
                  <a:txBody>
                    <a:bodyPr/>
                    <a:lstStyle/>
                    <a:p>
                      <a:r>
                        <a:rPr lang="da-DK" b="1" dirty="0" smtClean="0">
                          <a:solidFill>
                            <a:srgbClr val="FF0000"/>
                          </a:solidFill>
                        </a:rPr>
                        <a:t>20</a:t>
                      </a:r>
                      <a:endParaRPr lang="da-DK" b="1" dirty="0">
                        <a:solidFill>
                          <a:srgbClr val="FF0000"/>
                        </a:solidFill>
                      </a:endParaRPr>
                    </a:p>
                  </a:txBody>
                  <a:tcPr/>
                </a:tc>
              </a:tr>
              <a:tr h="370840">
                <a:tc>
                  <a:txBody>
                    <a:bodyPr/>
                    <a:lstStyle/>
                    <a:p>
                      <a:r>
                        <a:rPr lang="da-DK" b="1" dirty="0" smtClean="0"/>
                        <a:t>HVK FPK</a:t>
                      </a:r>
                      <a:endParaRPr lang="da-DK" b="1" dirty="0"/>
                    </a:p>
                  </a:txBody>
                  <a:tcPr/>
                </a:tc>
                <a:tc>
                  <a:txBody>
                    <a:bodyPr/>
                    <a:lstStyle/>
                    <a:p>
                      <a:r>
                        <a:rPr lang="da-DK" b="1" dirty="0" smtClean="0"/>
                        <a:t>19+1</a:t>
                      </a:r>
                      <a:endParaRPr lang="da-DK" b="1" dirty="0"/>
                    </a:p>
                  </a:txBody>
                  <a:tcPr/>
                </a:tc>
                <a:tc>
                  <a:txBody>
                    <a:bodyPr/>
                    <a:lstStyle/>
                    <a:p>
                      <a:r>
                        <a:rPr lang="da-DK" b="1" dirty="0" smtClean="0"/>
                        <a:t>19+1</a:t>
                      </a:r>
                      <a:endParaRPr lang="da-DK" b="1"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r>
              <a:rPr lang="da-DK" sz="4000" dirty="0" smtClean="0">
                <a:solidFill>
                  <a:schemeClr val="accent2"/>
                </a:solidFill>
                <a:latin typeface="Tahoma" pitchFamily="34" charset="0"/>
                <a:ea typeface="ＭＳ Ｐゴシック" pitchFamily="34" charset="-128"/>
                <a:cs typeface="Tahoma" pitchFamily="34" charset="0"/>
              </a:rPr>
              <a:t>Puljevåben i våbenboks M/96</a:t>
            </a:r>
            <a:endParaRPr lang="da-DK" sz="4000" dirty="0">
              <a:solidFill>
                <a:schemeClr val="accent2"/>
              </a:solidFill>
              <a:latin typeface="Tahoma" pitchFamily="34" charset="0"/>
              <a:ea typeface="ＭＳ Ｐゴシック" pitchFamily="34" charset="-128"/>
              <a:cs typeface="Tahoma" pitchFamily="34" charset="0"/>
            </a:endParaRPr>
          </a:p>
        </p:txBody>
      </p:sp>
      <p:pic>
        <p:nvPicPr>
          <p:cNvPr id="12" name="Billede 11" descr="20161010_152147.jpg"/>
          <p:cNvPicPr>
            <a:picLocks noChangeAspect="1"/>
          </p:cNvPicPr>
          <p:nvPr/>
        </p:nvPicPr>
        <p:blipFill>
          <a:blip r:embed="rId3" cstate="print"/>
          <a:stretch>
            <a:fillRect/>
          </a:stretch>
        </p:blipFill>
        <p:spPr>
          <a:xfrm>
            <a:off x="395536" y="1628800"/>
            <a:ext cx="2448272" cy="4352484"/>
          </a:xfrm>
          <a:prstGeom prst="rect">
            <a:avLst/>
          </a:prstGeom>
        </p:spPr>
      </p:pic>
      <p:pic>
        <p:nvPicPr>
          <p:cNvPr id="14" name="Billede 13" descr="20161010_152803.jpg"/>
          <p:cNvPicPr>
            <a:picLocks noChangeAspect="1"/>
          </p:cNvPicPr>
          <p:nvPr/>
        </p:nvPicPr>
        <p:blipFill>
          <a:blip r:embed="rId4" cstate="print"/>
          <a:stretch>
            <a:fillRect/>
          </a:stretch>
        </p:blipFill>
        <p:spPr>
          <a:xfrm>
            <a:off x="3131840" y="1628799"/>
            <a:ext cx="2448272" cy="4352483"/>
          </a:xfrm>
          <a:prstGeom prst="rect">
            <a:avLst/>
          </a:prstGeom>
        </p:spPr>
      </p:pic>
      <p:sp>
        <p:nvSpPr>
          <p:cNvPr id="16" name="Tekstboks 15"/>
          <p:cNvSpPr txBox="1"/>
          <p:nvPr/>
        </p:nvSpPr>
        <p:spPr>
          <a:xfrm>
            <a:off x="3275856" y="6021288"/>
            <a:ext cx="2088232" cy="369332"/>
          </a:xfrm>
          <a:prstGeom prst="rect">
            <a:avLst/>
          </a:prstGeom>
          <a:noFill/>
        </p:spPr>
        <p:txBody>
          <a:bodyPr wrap="square" rtlCol="0">
            <a:spAutoFit/>
          </a:bodyPr>
          <a:lstStyle/>
          <a:p>
            <a:r>
              <a:rPr lang="da-DK" dirty="0" smtClean="0"/>
              <a:t>30 stk. GV M/95</a:t>
            </a:r>
            <a:endParaRPr lang="da-DK" dirty="0"/>
          </a:p>
        </p:txBody>
      </p:sp>
      <p:sp>
        <p:nvSpPr>
          <p:cNvPr id="17" name="Tekstboks 16"/>
          <p:cNvSpPr txBox="1"/>
          <p:nvPr/>
        </p:nvSpPr>
        <p:spPr>
          <a:xfrm>
            <a:off x="611560" y="6021288"/>
            <a:ext cx="2088232" cy="369332"/>
          </a:xfrm>
          <a:prstGeom prst="rect">
            <a:avLst/>
          </a:prstGeom>
          <a:noFill/>
        </p:spPr>
        <p:txBody>
          <a:bodyPr wrap="square" rtlCol="0">
            <a:spAutoFit/>
          </a:bodyPr>
          <a:lstStyle/>
          <a:p>
            <a:r>
              <a:rPr lang="da-DK" dirty="0" smtClean="0"/>
              <a:t>12 stk. GV M/95</a:t>
            </a:r>
            <a:endParaRPr lang="da-DK" dirty="0"/>
          </a:p>
        </p:txBody>
      </p:sp>
      <p:sp>
        <p:nvSpPr>
          <p:cNvPr id="18" name="Tekstboks 17"/>
          <p:cNvSpPr txBox="1"/>
          <p:nvPr/>
        </p:nvSpPr>
        <p:spPr>
          <a:xfrm>
            <a:off x="6516216" y="3140968"/>
            <a:ext cx="1728192" cy="369332"/>
          </a:xfrm>
          <a:prstGeom prst="rect">
            <a:avLst/>
          </a:prstGeom>
          <a:noFill/>
        </p:spPr>
        <p:txBody>
          <a:bodyPr wrap="square" rtlCol="0">
            <a:spAutoFit/>
          </a:bodyPr>
          <a:lstStyle/>
          <a:p>
            <a:r>
              <a:rPr lang="da-DK" dirty="0" smtClean="0">
                <a:hlinkClick r:id="rId5" action="ppaction://hlinkfile"/>
              </a:rPr>
              <a:t>film</a:t>
            </a:r>
            <a:endParaRPr lang="da-DK"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20161010_152934 - Kopi.mp4">
            <a:hlinkClick r:id="" action="ppaction://media"/>
          </p:cNvPr>
          <p:cNvPicPr>
            <a:picLocks noGrp="1" noRot="1" noChangeAspect="1"/>
          </p:cNvPicPr>
          <p:nvPr>
            <p:ph idx="1"/>
            <a:videoFile r:link="rId1"/>
          </p:nvPr>
        </p:nvPicPr>
        <p:blipFill>
          <a:blip r:embed="rId3" cstate="print"/>
          <a:stretch>
            <a:fillRect/>
          </a:stretch>
        </p:blipFill>
        <p:spPr>
          <a:xfrm>
            <a:off x="3048000" y="2719388"/>
            <a:ext cx="3048000" cy="22860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r>
              <a:rPr lang="da-DK" sz="4000" dirty="0" smtClean="0">
                <a:solidFill>
                  <a:schemeClr val="accent2"/>
                </a:solidFill>
                <a:latin typeface="Tahoma" pitchFamily="34" charset="0"/>
                <a:ea typeface="ＭＳ Ｐゴシック" pitchFamily="34" charset="-128"/>
                <a:cs typeface="Tahoma" pitchFamily="34" charset="0"/>
              </a:rPr>
              <a:t>Transport og opbevaring af våben</a:t>
            </a:r>
            <a:endParaRPr lang="da-DK" sz="4000" dirty="0">
              <a:solidFill>
                <a:schemeClr val="accent2"/>
              </a:solidFill>
              <a:latin typeface="Tahoma" pitchFamily="34" charset="0"/>
              <a:ea typeface="ＭＳ Ｐゴシック" pitchFamily="34" charset="-128"/>
              <a:cs typeface="Tahoma" pitchFamily="34" charset="0"/>
            </a:endParaRPr>
          </a:p>
        </p:txBody>
      </p:sp>
      <p:sp>
        <p:nvSpPr>
          <p:cNvPr id="4" name="Pladsholder til indhold 2"/>
          <p:cNvSpPr>
            <a:spLocks noGrp="1"/>
          </p:cNvSpPr>
          <p:nvPr>
            <p:ph idx="1"/>
          </p:nvPr>
        </p:nvSpPr>
        <p:spPr/>
        <p:txBody>
          <a:bodyPr>
            <a:normAutofit fontScale="85000" lnSpcReduction="20000"/>
          </a:bodyPr>
          <a:lstStyle/>
          <a:p>
            <a:r>
              <a:rPr lang="da-DK" dirty="0" smtClean="0"/>
              <a:t>HJV BEST </a:t>
            </a:r>
            <a:r>
              <a:rPr lang="da-DK" dirty="0" smtClean="0">
                <a:hlinkClick r:id="rId2"/>
              </a:rPr>
              <a:t>602-001</a:t>
            </a:r>
            <a:r>
              <a:rPr lang="da-DK" dirty="0" smtClean="0"/>
              <a:t> MAJ 2016, ”Bestemmelse for forsynings- og vedligeholdelses-forvaltningen for alle enheder og myndigheder i Hjemmeværnet”, som trådte i kraft 1. juli 2016 er gældende.</a:t>
            </a:r>
          </a:p>
          <a:p>
            <a:r>
              <a:rPr lang="da-DK" dirty="0" smtClean="0"/>
              <a:t>Bestemmelsen fastlægger bl.a. retningslinjer for ”massetransport” (pkt. </a:t>
            </a:r>
            <a:r>
              <a:rPr lang="da-DK" dirty="0" smtClean="0">
                <a:hlinkClick r:id="rId3" action="ppaction://hlinksldjump"/>
              </a:rPr>
              <a:t>10.6.6</a:t>
            </a:r>
            <a:r>
              <a:rPr lang="da-DK" dirty="0" smtClean="0"/>
              <a:t>.) og opbevaring af våben på UAFD DEP (pkt. </a:t>
            </a:r>
            <a:r>
              <a:rPr lang="da-DK" dirty="0" smtClean="0">
                <a:hlinkClick r:id="rId4" action="ppaction://hlinksldjump"/>
              </a:rPr>
              <a:t>10.6.5.1</a:t>
            </a:r>
            <a:r>
              <a:rPr lang="da-DK" dirty="0" smtClean="0"/>
              <a:t>.). </a:t>
            </a:r>
          </a:p>
          <a:p>
            <a:r>
              <a:rPr lang="da-DK" i="1" dirty="0" smtClean="0"/>
              <a:t>Bemærk </a:t>
            </a:r>
            <a:r>
              <a:rPr lang="da-DK" i="1" dirty="0" smtClean="0"/>
              <a:t>dette:</a:t>
            </a:r>
            <a:endParaRPr lang="da-DK" i="1" dirty="0" smtClean="0"/>
          </a:p>
          <a:p>
            <a:r>
              <a:rPr lang="da-DK" i="1" dirty="0" smtClean="0"/>
              <a:t>Vital del og styreramme må ikke opbevares i samme våbenboks. De skal opbevares i hver deres våbenboks</a:t>
            </a:r>
            <a:r>
              <a:rPr lang="da-DK" dirty="0" smtClean="0"/>
              <a:t>.</a:t>
            </a:r>
          </a:p>
          <a:p>
            <a:r>
              <a:rPr lang="da-DK" dirty="0" smtClean="0"/>
              <a:t>I skal ikke ændre på noget i opbevaringen. Vi arbejder på en løsning!!</a:t>
            </a:r>
          </a:p>
          <a:p>
            <a:pPr marL="0" indent="0"/>
            <a:endParaRPr lang="da-DK" sz="2800" dirty="0" smtClean="0">
              <a:latin typeface="Tahoma" pitchFamily="34" charset="0"/>
              <a:ea typeface="ＭＳ Ｐゴシック" pitchFamily="34" charset="-128"/>
              <a:cs typeface="Tahoma"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95536" y="332656"/>
            <a:ext cx="8352928" cy="6264696"/>
          </a:xfrm>
        </p:spPr>
        <p:txBody>
          <a:bodyPr>
            <a:normAutofit fontScale="85000" lnSpcReduction="20000"/>
          </a:bodyPr>
          <a:lstStyle/>
          <a:p>
            <a:r>
              <a:rPr lang="da-DK" b="1" dirty="0" smtClean="0"/>
              <a:t>10.6.6. Forhold ved transport af </a:t>
            </a:r>
            <a:r>
              <a:rPr lang="da-DK" b="1" dirty="0" smtClean="0"/>
              <a:t>våben.</a:t>
            </a:r>
          </a:p>
          <a:p>
            <a:r>
              <a:rPr lang="da-DK" dirty="0" smtClean="0"/>
              <a:t>Ved </a:t>
            </a:r>
            <a:r>
              <a:rPr lang="da-DK" dirty="0" smtClean="0"/>
              <a:t>transport af ét og maksimalt to våben, skal de(n) vitale </a:t>
            </a:r>
            <a:r>
              <a:rPr lang="da-DK" dirty="0" smtClean="0"/>
              <a:t>del opbevares/føres </a:t>
            </a:r>
            <a:r>
              <a:rPr lang="da-DK" dirty="0" smtClean="0"/>
              <a:t>på personen som anført i HJVBST 640-002, pkt. 5. Hvis der skal transporteres mere end to våben, skal de vitale dele transporteres i </a:t>
            </a:r>
            <a:r>
              <a:rPr lang="da-DK" dirty="0" smtClean="0"/>
              <a:t>den </a:t>
            </a:r>
            <a:r>
              <a:rPr lang="da-DK" dirty="0" smtClean="0"/>
              <a:t>udleverede værktøjskasse med hængelås eller tilsvarende. Ved transport af tre eller flere våben skal den for transporten ansvarlige myndighed (operativt distrikt) foretage en vurdering ud fra gældende risikovurdering jf. FKOBST 358-1, om hvorvidt der er ændret forhold, som der danner grundlag for overvågning, sikring og bevogtning af transporten. </a:t>
            </a:r>
          </a:p>
          <a:p>
            <a:r>
              <a:rPr lang="da-DK" dirty="0" smtClean="0"/>
              <a:t>Hvis risikovurdering vurderes uændret, gennemføres transporten altid ud fra gældende risikovurdering. Hvis risikovurdering ændres, skal der umiddelbart inden transportens gennemførelse foretages de nødvendige </a:t>
            </a:r>
            <a:r>
              <a:rPr lang="da-DK" dirty="0" smtClean="0"/>
              <a:t>tiltag. </a:t>
            </a:r>
            <a:endParaRPr lang="da-DK"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67544" y="332656"/>
            <a:ext cx="8208912" cy="6192688"/>
          </a:xfrm>
        </p:spPr>
        <p:txBody>
          <a:bodyPr>
            <a:normAutofit fontScale="92500" lnSpcReduction="20000"/>
          </a:bodyPr>
          <a:lstStyle/>
          <a:p>
            <a:r>
              <a:rPr lang="da-DK" b="1" dirty="0" smtClean="0"/>
              <a:t>10.6.5.1. Opbevaring af våben på underafdelingsdepotet. </a:t>
            </a:r>
          </a:p>
          <a:p>
            <a:r>
              <a:rPr lang="da-DK" dirty="0" smtClean="0"/>
              <a:t>Ved opbevaring af våben på underafdelingsdepotet skal følgende iagttages: </a:t>
            </a:r>
          </a:p>
          <a:p>
            <a:r>
              <a:rPr lang="da-DK" dirty="0" smtClean="0"/>
              <a:t>Antallet </a:t>
            </a:r>
            <a:r>
              <a:rPr lang="da-DK" dirty="0" smtClean="0"/>
              <a:t>af våben skal begrænses mest mulig og må ikke overstige, hvad der kan rummes i opbevaringsmidlet (våbenskab/modulboks). </a:t>
            </a:r>
          </a:p>
          <a:p>
            <a:r>
              <a:rPr lang="da-DK" dirty="0" smtClean="0"/>
              <a:t>Vitale </a:t>
            </a:r>
            <a:r>
              <a:rPr lang="da-DK" dirty="0" smtClean="0"/>
              <a:t>våbendele jf. pkt. </a:t>
            </a:r>
            <a:r>
              <a:rPr lang="da-DK" dirty="0" smtClean="0"/>
              <a:t>10.6.5.2</a:t>
            </a:r>
            <a:r>
              <a:rPr lang="da-DK" dirty="0" smtClean="0"/>
              <a:t>. skal være udtaget af våbnene før oplægning i våbenboks M/96-M/98 og modulboks. </a:t>
            </a:r>
          </a:p>
          <a:p>
            <a:r>
              <a:rPr lang="da-DK" dirty="0" smtClean="0"/>
              <a:t>Vitale </a:t>
            </a:r>
            <a:r>
              <a:rPr lang="da-DK" dirty="0" smtClean="0"/>
              <a:t>dele skal opbevares i våbenboks M/96-M/98, dog ikke sammen med </a:t>
            </a:r>
            <a:r>
              <a:rPr lang="da-DK" dirty="0" smtClean="0"/>
              <a:t>styrerammen.</a:t>
            </a:r>
            <a:endParaRPr lang="da-DK" dirty="0" smtClean="0"/>
          </a:p>
          <a:p>
            <a:r>
              <a:rPr lang="da-DK" dirty="0" smtClean="0"/>
              <a:t>I </a:t>
            </a:r>
            <a:r>
              <a:rPr lang="da-DK" dirty="0" smtClean="0"/>
              <a:t>modulboks opbevares vitale dele i aflåst og fastmonteret kasse/boks.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r>
              <a:rPr lang="da-DK" sz="4000" dirty="0" smtClean="0">
                <a:solidFill>
                  <a:schemeClr val="accent2"/>
                </a:solidFill>
                <a:latin typeface="Tahoma" pitchFamily="34" charset="0"/>
                <a:ea typeface="ＭＳ Ｐゴシック" pitchFamily="34" charset="-128"/>
                <a:cs typeface="Tahoma" pitchFamily="34" charset="0"/>
              </a:rPr>
              <a:t>Transport af våben og ammunition</a:t>
            </a:r>
            <a:endParaRPr lang="da-DK" sz="4000" dirty="0">
              <a:solidFill>
                <a:schemeClr val="accent2"/>
              </a:solidFill>
              <a:latin typeface="Tahoma" pitchFamily="34" charset="0"/>
              <a:ea typeface="ＭＳ Ｐゴシック" pitchFamily="34" charset="-128"/>
              <a:cs typeface="Tahoma" pitchFamily="34" charset="0"/>
            </a:endParaRPr>
          </a:p>
        </p:txBody>
      </p:sp>
      <p:sp>
        <p:nvSpPr>
          <p:cNvPr id="4" name="Pladsholder til indhold 2"/>
          <p:cNvSpPr>
            <a:spLocks noGrp="1"/>
          </p:cNvSpPr>
          <p:nvPr>
            <p:ph idx="1"/>
          </p:nvPr>
        </p:nvSpPr>
        <p:spPr/>
        <p:txBody>
          <a:bodyPr>
            <a:normAutofit/>
          </a:bodyPr>
          <a:lstStyle/>
          <a:p>
            <a:pPr>
              <a:buFont typeface="Wingdings" pitchFamily="2" charset="2"/>
              <a:buChar char="ü"/>
            </a:pPr>
            <a:r>
              <a:rPr lang="da-DK" dirty="0" smtClean="0"/>
              <a:t>Vi (VH) vil informere KC og FSBM, hvis der er  ændringer i risikovurderingen. Det har betydning ved TP af &gt; 2 VB.</a:t>
            </a:r>
          </a:p>
          <a:p>
            <a:pPr>
              <a:buFont typeface="Wingdings" pitchFamily="2" charset="2"/>
              <a:buChar char="ü"/>
            </a:pPr>
            <a:r>
              <a:rPr lang="da-DK" b="1" dirty="0" smtClean="0"/>
              <a:t>SIKOF vil udgive detaljerede retningslinjer for transport af våben &amp; ammunition snarest.</a:t>
            </a:r>
          </a:p>
          <a:p>
            <a:pPr>
              <a:buFont typeface="Wingdings" pitchFamily="2" charset="2"/>
              <a:buChar char="ü"/>
            </a:pPr>
            <a:r>
              <a:rPr lang="da-DK" dirty="0" smtClean="0"/>
              <a:t>Bundstykker skal transporteres i værktøjskasse el. lign. m. lås. </a:t>
            </a:r>
          </a:p>
          <a:p>
            <a:pPr>
              <a:buFont typeface="Wingdings" pitchFamily="2" charset="2"/>
              <a:buChar char="ü"/>
            </a:pPr>
            <a:r>
              <a:rPr lang="da-DK" dirty="0" smtClean="0"/>
              <a:t>VB &amp; AMM må gerne transporteres sammen.</a:t>
            </a:r>
          </a:p>
          <a:p>
            <a:pPr marL="0" indent="0"/>
            <a:endParaRPr lang="da-DK" sz="2800" dirty="0" smtClean="0">
              <a:latin typeface="Tahoma" pitchFamily="34" charset="0"/>
              <a:ea typeface="ＭＳ Ｐゴシック" pitchFamily="34" charset="-128"/>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r>
              <a:rPr lang="da-DK" sz="4000" dirty="0" smtClean="0">
                <a:solidFill>
                  <a:schemeClr val="accent2"/>
                </a:solidFill>
                <a:latin typeface="Tahoma" pitchFamily="34" charset="0"/>
                <a:ea typeface="ＭＳ Ｐゴシック" pitchFamily="34" charset="-128"/>
                <a:cs typeface="Tahoma" pitchFamily="34" charset="0"/>
              </a:rPr>
              <a:t>Transport af våben</a:t>
            </a:r>
            <a:endParaRPr lang="da-DK" sz="4000" dirty="0">
              <a:solidFill>
                <a:schemeClr val="accent2"/>
              </a:solidFill>
              <a:latin typeface="Tahoma" pitchFamily="34" charset="0"/>
              <a:ea typeface="ＭＳ Ｐゴシック" pitchFamily="34" charset="-128"/>
              <a:cs typeface="Tahoma" pitchFamily="34" charset="0"/>
            </a:endParaRPr>
          </a:p>
        </p:txBody>
      </p:sp>
      <p:sp>
        <p:nvSpPr>
          <p:cNvPr id="4" name="Pladsholder til indhold 2"/>
          <p:cNvSpPr>
            <a:spLocks noGrp="1"/>
          </p:cNvSpPr>
          <p:nvPr>
            <p:ph idx="1"/>
          </p:nvPr>
        </p:nvSpPr>
        <p:spPr/>
        <p:txBody>
          <a:bodyPr>
            <a:normAutofit/>
          </a:bodyPr>
          <a:lstStyle/>
          <a:p>
            <a:pPr>
              <a:lnSpc>
                <a:spcPct val="90000"/>
              </a:lnSpc>
            </a:pPr>
            <a:r>
              <a:rPr lang="da-DK" sz="3000" dirty="0" smtClean="0"/>
              <a:t>Der er ingen ændringer til HJV BEST </a:t>
            </a:r>
            <a:r>
              <a:rPr lang="da-DK" sz="3000" dirty="0" smtClean="0">
                <a:hlinkClick r:id="rId2"/>
              </a:rPr>
              <a:t>640-002</a:t>
            </a:r>
            <a:r>
              <a:rPr lang="da-DK" sz="3000" dirty="0" smtClean="0"/>
              <a:t>, NOV 2013: ”Udlevering, opbevaring og transport af tjenestevåben i personlig udlån til frivilligt personel i Hjemmeværnet”.</a:t>
            </a:r>
          </a:p>
          <a:p>
            <a:pPr>
              <a:lnSpc>
                <a:spcPct val="90000"/>
              </a:lnSpc>
            </a:pPr>
            <a:r>
              <a:rPr lang="da-DK" sz="3000" dirty="0" smtClean="0"/>
              <a:t>Men, der er nogle gældende dispensationer:</a:t>
            </a:r>
          </a:p>
          <a:p>
            <a:pPr>
              <a:lnSpc>
                <a:spcPct val="90000"/>
              </a:lnSpc>
              <a:buFont typeface="Wingdings" pitchFamily="2" charset="2"/>
              <a:buChar char="ü"/>
            </a:pPr>
            <a:r>
              <a:rPr lang="da-DK" sz="3000" dirty="0" smtClean="0"/>
              <a:t>Bundstykker skal fortsat opbevares på UAFD DEP (VBK). Indtil videre indtil udgangen af 2017.</a:t>
            </a:r>
          </a:p>
          <a:p>
            <a:pPr>
              <a:lnSpc>
                <a:spcPct val="90000"/>
              </a:lnSpc>
              <a:buFont typeface="Wingdings" pitchFamily="2" charset="2"/>
              <a:buChar char="ü"/>
            </a:pPr>
            <a:r>
              <a:rPr lang="da-DK" sz="3000" dirty="0" smtClean="0"/>
              <a:t>Der kan udleveres personlige våben til opbevaring i hjemmet, dog ikke lås/bundstykke.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fontScale="90000"/>
          </a:bodyPr>
          <a:lstStyle/>
          <a:p>
            <a:r>
              <a:rPr lang="da-DK" dirty="0" smtClean="0">
                <a:solidFill>
                  <a:schemeClr val="accent2"/>
                </a:solidFill>
                <a:latin typeface="Tahoma" pitchFamily="34" charset="0"/>
                <a:ea typeface="ＭＳ Ｐゴシック" pitchFamily="34" charset="-128"/>
                <a:cs typeface="Tahoma" pitchFamily="34" charset="0"/>
              </a:rPr>
              <a:t>Procedure ved fund af våben og ammunition</a:t>
            </a:r>
            <a:endParaRPr lang="da-DK" dirty="0">
              <a:solidFill>
                <a:schemeClr val="accent2"/>
              </a:solidFill>
              <a:latin typeface="Tahoma" pitchFamily="34" charset="0"/>
              <a:ea typeface="ＭＳ Ｐゴシック" pitchFamily="34" charset="-128"/>
              <a:cs typeface="Tahoma" pitchFamily="34" charset="0"/>
            </a:endParaRPr>
          </a:p>
        </p:txBody>
      </p:sp>
      <p:sp>
        <p:nvSpPr>
          <p:cNvPr id="3" name="Pladsholder til indhold 2"/>
          <p:cNvSpPr>
            <a:spLocks noGrp="1"/>
          </p:cNvSpPr>
          <p:nvPr>
            <p:ph idx="1"/>
          </p:nvPr>
        </p:nvSpPr>
        <p:spPr/>
        <p:txBody>
          <a:bodyPr>
            <a:normAutofit fontScale="92500" lnSpcReduction="20000"/>
          </a:bodyPr>
          <a:lstStyle/>
          <a:p>
            <a:r>
              <a:rPr lang="da-DK" dirty="0" smtClean="0"/>
              <a:t>Fund af våben og ammunition er som udgangspunkt en opgave for politiet.</a:t>
            </a:r>
          </a:p>
          <a:p>
            <a:r>
              <a:rPr lang="da-DK" dirty="0" smtClean="0"/>
              <a:t>HJV har ingen særlige rettigheder i den forbindelse. Ingen frit lejde eller andet.</a:t>
            </a:r>
          </a:p>
          <a:p>
            <a:r>
              <a:rPr lang="da-DK" dirty="0" smtClean="0"/>
              <a:t>Hvis der er tale om ammunition eller våben, som </a:t>
            </a:r>
            <a:r>
              <a:rPr lang="da-DK" i="1" dirty="0" smtClean="0"/>
              <a:t>uden nogen tvivl </a:t>
            </a:r>
            <a:r>
              <a:rPr lang="da-DK" dirty="0" smtClean="0"/>
              <a:t>kommer fra HJV, skal det medbringes* og afleveres på OMR DEP KBH.</a:t>
            </a:r>
          </a:p>
          <a:p>
            <a:r>
              <a:rPr lang="da-DK" dirty="0" smtClean="0"/>
              <a:t>Dog skal der altid - </a:t>
            </a:r>
            <a:r>
              <a:rPr lang="da-DK" i="1" dirty="0" smtClean="0"/>
              <a:t>ufravigeligt</a:t>
            </a:r>
            <a:r>
              <a:rPr lang="da-DK" dirty="0" smtClean="0"/>
              <a:t> - skrives en forklaring på fundet!!</a:t>
            </a:r>
          </a:p>
          <a:p>
            <a:r>
              <a:rPr lang="da-DK" dirty="0" smtClean="0"/>
              <a:t>Er du det mindste i tvivl, så kontakt politiet!!</a:t>
            </a:r>
          </a:p>
          <a:p>
            <a:endParaRPr lang="da-DK" dirty="0"/>
          </a:p>
        </p:txBody>
      </p:sp>
      <p:sp>
        <p:nvSpPr>
          <p:cNvPr id="4" name="Tekstboks 3"/>
          <p:cNvSpPr txBox="1"/>
          <p:nvPr/>
        </p:nvSpPr>
        <p:spPr>
          <a:xfrm>
            <a:off x="755576" y="6165304"/>
            <a:ext cx="6336704" cy="369332"/>
          </a:xfrm>
          <a:prstGeom prst="rect">
            <a:avLst/>
          </a:prstGeom>
          <a:noFill/>
        </p:spPr>
        <p:txBody>
          <a:bodyPr wrap="square" rtlCol="0">
            <a:spAutoFit/>
          </a:bodyPr>
          <a:lstStyle/>
          <a:p>
            <a:r>
              <a:rPr lang="da-DK" dirty="0" smtClean="0"/>
              <a:t>*Husk regler for opbevaring og transport af våben og ammunition</a:t>
            </a:r>
            <a:endParaRPr lang="da-D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908720"/>
            <a:ext cx="7200900" cy="798513"/>
          </a:xfrm>
        </p:spPr>
        <p:txBody>
          <a:bodyPr vert="horz" lIns="91440" tIns="45720" rIns="91440" bIns="45720" rtlCol="0" anchor="ctr">
            <a:normAutofit/>
          </a:bodyPr>
          <a:lstStyle/>
          <a:p>
            <a:r>
              <a:rPr lang="da-DK" sz="3600" dirty="0" smtClean="0">
                <a:solidFill>
                  <a:schemeClr val="accent2"/>
                </a:solidFill>
                <a:latin typeface="Tahoma" pitchFamily="34" charset="0"/>
                <a:ea typeface="ＭＳ Ｐゴシック" pitchFamily="34" charset="-128"/>
                <a:cs typeface="Tahoma" pitchFamily="34" charset="0"/>
              </a:rPr>
              <a:t>Status på køretøjer</a:t>
            </a:r>
            <a:endParaRPr lang="da-DK" sz="3600" dirty="0">
              <a:solidFill>
                <a:schemeClr val="accent2"/>
              </a:solidFill>
              <a:latin typeface="Tahoma" pitchFamily="34" charset="0"/>
              <a:ea typeface="ＭＳ Ｐゴシック" pitchFamily="34" charset="-128"/>
              <a:cs typeface="Tahoma" pitchFamily="34" charset="0"/>
            </a:endParaRPr>
          </a:p>
        </p:txBody>
      </p:sp>
      <p:sp>
        <p:nvSpPr>
          <p:cNvPr id="3" name="Pladsholder til indhold 2"/>
          <p:cNvSpPr>
            <a:spLocks noGrp="1"/>
          </p:cNvSpPr>
          <p:nvPr>
            <p:ph idx="1"/>
          </p:nvPr>
        </p:nvSpPr>
        <p:spPr>
          <a:xfrm>
            <a:off x="457200" y="2215405"/>
            <a:ext cx="8229600" cy="4525963"/>
          </a:xfrm>
        </p:spPr>
        <p:txBody>
          <a:bodyPr>
            <a:normAutofit/>
          </a:bodyPr>
          <a:lstStyle/>
          <a:p>
            <a:pPr marL="514350" indent="-514350">
              <a:buFont typeface="+mj-lt"/>
              <a:buAutoNum type="arabicPeriod"/>
            </a:pPr>
            <a:r>
              <a:rPr lang="da-DK" dirty="0" smtClean="0"/>
              <a:t>Generelt – Køretøjer til rådighed.</a:t>
            </a:r>
          </a:p>
          <a:p>
            <a:pPr marL="514350" indent="-514350">
              <a:buFont typeface="+mj-lt"/>
              <a:buAutoNum type="arabicPeriod"/>
            </a:pPr>
            <a:r>
              <a:rPr lang="da-DK" dirty="0" smtClean="0"/>
              <a:t>Booking – Mere robust og sikker.</a:t>
            </a:r>
          </a:p>
          <a:p>
            <a:pPr marL="514350" indent="-514350">
              <a:buFont typeface="+mj-lt"/>
              <a:buAutoNum type="arabicPeriod"/>
            </a:pPr>
            <a:r>
              <a:rPr lang="da-DK" dirty="0" smtClean="0"/>
              <a:t>Kontrol – ”Grøn Flap”.</a:t>
            </a:r>
          </a:p>
          <a:p>
            <a:pPr marL="514350" indent="-514350">
              <a:buFont typeface="+mj-lt"/>
              <a:buAutoNum type="arabicPeriod"/>
            </a:pPr>
            <a:r>
              <a:rPr lang="da-DK" dirty="0" smtClean="0"/>
              <a:t>Bosch </a:t>
            </a:r>
            <a:r>
              <a:rPr lang="da-DK" dirty="0" err="1" smtClean="0"/>
              <a:t>Car</a:t>
            </a:r>
            <a:r>
              <a:rPr lang="da-DK" dirty="0" smtClean="0"/>
              <a:t> Service – Stabil og hurtig reparation og vedligeholdelse.</a:t>
            </a:r>
          </a:p>
          <a:p>
            <a:pPr marL="514350" indent="-514350">
              <a:buFont typeface="+mj-lt"/>
              <a:buAutoNum type="arabicPeriod"/>
            </a:pPr>
            <a:endParaRPr lang="da-DK" dirty="0" smtClean="0"/>
          </a:p>
          <a:p>
            <a:pPr>
              <a:buNone/>
            </a:pPr>
            <a:endParaRPr lang="da-DK" dirty="0" smtClean="0"/>
          </a:p>
          <a:p>
            <a:pPr lvl="1">
              <a:buNone/>
            </a:pPr>
            <a:endParaRPr lang="da-DK" dirty="0" smtClean="0"/>
          </a:p>
          <a:p>
            <a:pPr>
              <a:buNone/>
            </a:pPr>
            <a:endParaRPr lang="da-DK" dirty="0" smtClean="0"/>
          </a:p>
          <a:p>
            <a:endParaRPr lang="da-DK" dirty="0" smtClean="0"/>
          </a:p>
          <a:p>
            <a:pPr>
              <a:buNone/>
            </a:pPr>
            <a:endParaRPr lang="da-DK" dirty="0" smtClean="0"/>
          </a:p>
        </p:txBody>
      </p:sp>
      <p:sp>
        <p:nvSpPr>
          <p:cNvPr id="4" name="Tekstboks 3"/>
          <p:cNvSpPr txBox="1"/>
          <p:nvPr/>
        </p:nvSpPr>
        <p:spPr>
          <a:xfrm>
            <a:off x="467544" y="1844824"/>
            <a:ext cx="1440160" cy="369332"/>
          </a:xfrm>
          <a:prstGeom prst="rect">
            <a:avLst/>
          </a:prstGeom>
          <a:noFill/>
        </p:spPr>
        <p:txBody>
          <a:bodyPr wrap="square" rtlCol="0">
            <a:spAutoFit/>
          </a:bodyPr>
          <a:lstStyle/>
          <a:p>
            <a:r>
              <a:rPr lang="da-DK" dirty="0" smtClean="0"/>
              <a:t>Disposition</a:t>
            </a:r>
            <a:endParaRPr lang="da-DK"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457200" y="914400"/>
            <a:ext cx="8435280" cy="798513"/>
          </a:xfrm>
        </p:spPr>
        <p:txBody>
          <a:bodyPr/>
          <a:lstStyle/>
          <a:p>
            <a:pPr algn="ctr"/>
            <a:r>
              <a:rPr lang="da-DK" dirty="0" smtClean="0">
                <a:solidFill>
                  <a:schemeClr val="accent2"/>
                </a:solidFill>
                <a:latin typeface="Tahoma" pitchFamily="34" charset="0"/>
                <a:ea typeface="ＭＳ Ｐゴシック" pitchFamily="34" charset="-128"/>
                <a:cs typeface="Tahoma" pitchFamily="34" charset="0"/>
              </a:rPr>
              <a:t>Månedlig ammunitionsrapport</a:t>
            </a:r>
          </a:p>
        </p:txBody>
      </p:sp>
      <p:sp>
        <p:nvSpPr>
          <p:cNvPr id="14339" name="Pladsholder til indhold 2"/>
          <p:cNvSpPr>
            <a:spLocks noGrp="1"/>
          </p:cNvSpPr>
          <p:nvPr>
            <p:ph idx="1"/>
          </p:nvPr>
        </p:nvSpPr>
        <p:spPr>
          <a:xfrm>
            <a:off x="457200" y="1916832"/>
            <a:ext cx="8435280" cy="4464496"/>
          </a:xfrm>
        </p:spPr>
        <p:txBody>
          <a:bodyPr>
            <a:normAutofit/>
          </a:bodyPr>
          <a:lstStyle/>
          <a:p>
            <a:pPr>
              <a:lnSpc>
                <a:spcPct val="80000"/>
              </a:lnSpc>
            </a:pPr>
            <a:r>
              <a:rPr lang="da-DK" sz="3000" dirty="0" smtClean="0"/>
              <a:t>Alle UAFD </a:t>
            </a:r>
            <a:r>
              <a:rPr lang="da-DK" sz="3000" u="sng" dirty="0" smtClean="0"/>
              <a:t>SKAL</a:t>
            </a:r>
            <a:r>
              <a:rPr lang="da-DK" sz="3000" dirty="0" smtClean="0"/>
              <a:t> senest den 20. i hver måned indrapportere en opgørelse over deres forbrug af ammunition til OMR DEP KBH! Også ved 0 forbrug.</a:t>
            </a:r>
          </a:p>
          <a:p>
            <a:pPr>
              <a:lnSpc>
                <a:spcPct val="80000"/>
              </a:lnSpc>
            </a:pPr>
            <a:r>
              <a:rPr lang="da-DK" sz="3000" dirty="0" smtClean="0">
                <a:solidFill>
                  <a:schemeClr val="bg1">
                    <a:lumMod val="50000"/>
                  </a:schemeClr>
                </a:solidFill>
              </a:rPr>
              <a:t>(genstandsnavn, materialenummer, AMM LOT nummer, BATCH nummer og anvendt ordrenummer)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908720"/>
            <a:ext cx="7200900" cy="798513"/>
          </a:xfrm>
        </p:spPr>
        <p:txBody>
          <a:bodyPr vert="horz" lIns="91440" tIns="45720" rIns="91440" bIns="45720" rtlCol="0" anchor="ctr">
            <a:normAutofit/>
          </a:bodyPr>
          <a:lstStyle/>
          <a:p>
            <a:r>
              <a:rPr lang="da-DK" dirty="0" smtClean="0">
                <a:solidFill>
                  <a:schemeClr val="accent2"/>
                </a:solidFill>
                <a:latin typeface="Tahoma" pitchFamily="34" charset="0"/>
                <a:ea typeface="ＭＳ Ｐゴシック" pitchFamily="34" charset="-128"/>
                <a:cs typeface="Tahoma" pitchFamily="34" charset="0"/>
              </a:rPr>
              <a:t>Status på materiel</a:t>
            </a:r>
            <a:endParaRPr lang="da-DK" dirty="0">
              <a:solidFill>
                <a:schemeClr val="accent2"/>
              </a:solidFill>
              <a:latin typeface="Tahoma" pitchFamily="34" charset="0"/>
              <a:ea typeface="ＭＳ Ｐゴシック" pitchFamily="34" charset="-128"/>
              <a:cs typeface="Tahoma" pitchFamily="34" charset="0"/>
            </a:endParaRPr>
          </a:p>
        </p:txBody>
      </p:sp>
      <p:sp>
        <p:nvSpPr>
          <p:cNvPr id="3" name="Pladsholder til indhold 2"/>
          <p:cNvSpPr>
            <a:spLocks noGrp="1"/>
          </p:cNvSpPr>
          <p:nvPr>
            <p:ph idx="1"/>
          </p:nvPr>
        </p:nvSpPr>
        <p:spPr>
          <a:xfrm>
            <a:off x="457200" y="2215405"/>
            <a:ext cx="8229600" cy="4525963"/>
          </a:xfrm>
        </p:spPr>
        <p:txBody>
          <a:bodyPr>
            <a:normAutofit/>
          </a:bodyPr>
          <a:lstStyle/>
          <a:p>
            <a:pPr marL="514350" indent="-514350">
              <a:buFont typeface="+mj-lt"/>
              <a:buAutoNum type="arabicPeriod"/>
            </a:pPr>
            <a:r>
              <a:rPr lang="da-DK" dirty="0" smtClean="0"/>
              <a:t>Materielnormeringsprincipper.</a:t>
            </a:r>
          </a:p>
          <a:p>
            <a:pPr marL="914400" lvl="1" indent="-514350"/>
            <a:r>
              <a:rPr lang="da-DK" dirty="0" smtClean="0"/>
              <a:t>Med baggrund i bl.a. </a:t>
            </a:r>
            <a:r>
              <a:rPr lang="da-DK" i="1" dirty="0" smtClean="0"/>
              <a:t>HJV opstillingsgrundlag - </a:t>
            </a:r>
            <a:r>
              <a:rPr lang="da-DK" dirty="0" smtClean="0"/>
              <a:t>art og antal af enhedstyper </a:t>
            </a:r>
            <a:r>
              <a:rPr lang="da-DK" i="1" dirty="0" smtClean="0"/>
              <a:t>- </a:t>
            </a:r>
            <a:r>
              <a:rPr lang="da-DK" dirty="0" smtClean="0"/>
              <a:t>fastsætter HJK enhedernes materielnormering.</a:t>
            </a:r>
          </a:p>
          <a:p>
            <a:pPr marL="514350" lvl="1" indent="-514350">
              <a:buFont typeface="+mj-lt"/>
              <a:buAutoNum type="arabicPeriod" startAt="2"/>
            </a:pPr>
            <a:r>
              <a:rPr lang="da-DK" sz="3200" dirty="0" smtClean="0"/>
              <a:t>Materielnormering.</a:t>
            </a:r>
          </a:p>
          <a:p>
            <a:pPr marL="914400" lvl="1" indent="-514350"/>
            <a:r>
              <a:rPr lang="da-DK" dirty="0" smtClean="0"/>
              <a:t>Bemandingskravet er min. 70%.</a:t>
            </a:r>
          </a:p>
          <a:p>
            <a:pPr marL="914400" lvl="1" indent="-514350"/>
            <a:r>
              <a:rPr lang="da-DK" dirty="0" smtClean="0"/>
              <a:t>Vi </a:t>
            </a:r>
            <a:r>
              <a:rPr lang="da-DK" i="1" dirty="0" err="1" smtClean="0"/>
              <a:t>controller</a:t>
            </a:r>
            <a:r>
              <a:rPr lang="da-DK" dirty="0" smtClean="0"/>
              <a:t> for tiden, om normeringer og beholdninger er i overensstemmelse med enhedstyper og bemanding.</a:t>
            </a:r>
          </a:p>
          <a:p>
            <a:pPr marL="914400" lvl="1" indent="-514350"/>
            <a:endParaRPr lang="da-DK" dirty="0" smtClean="0"/>
          </a:p>
          <a:p>
            <a:pPr>
              <a:buNone/>
            </a:pPr>
            <a:endParaRPr lang="da-DK" dirty="0" smtClean="0"/>
          </a:p>
          <a:p>
            <a:pPr lvl="1">
              <a:buNone/>
            </a:pPr>
            <a:endParaRPr lang="da-DK" dirty="0" smtClean="0"/>
          </a:p>
          <a:p>
            <a:pPr>
              <a:buNone/>
            </a:pPr>
            <a:endParaRPr lang="da-DK" dirty="0" smtClean="0"/>
          </a:p>
          <a:p>
            <a:endParaRPr lang="da-DK" dirty="0" smtClean="0"/>
          </a:p>
          <a:p>
            <a:pPr>
              <a:buNone/>
            </a:pPr>
            <a:endParaRPr lang="da-DK"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908720"/>
            <a:ext cx="7200900" cy="798513"/>
          </a:xfrm>
        </p:spPr>
        <p:txBody>
          <a:bodyPr vert="horz" lIns="91440" tIns="45720" rIns="91440" bIns="45720" rtlCol="0" anchor="ctr">
            <a:normAutofit fontScale="90000"/>
          </a:bodyPr>
          <a:lstStyle/>
          <a:p>
            <a:r>
              <a:rPr lang="da-DK" dirty="0" smtClean="0">
                <a:solidFill>
                  <a:schemeClr val="accent2"/>
                </a:solidFill>
                <a:latin typeface="Tahoma" pitchFamily="34" charset="0"/>
                <a:ea typeface="ＭＳ Ｐゴシック" pitchFamily="34" charset="-128"/>
                <a:cs typeface="Tahoma" pitchFamily="34" charset="0"/>
              </a:rPr>
              <a:t>Status på økonomi og ydelser</a:t>
            </a:r>
            <a:endParaRPr lang="da-DK" dirty="0">
              <a:solidFill>
                <a:schemeClr val="accent2"/>
              </a:solidFill>
              <a:latin typeface="Tahoma" pitchFamily="34" charset="0"/>
              <a:ea typeface="ＭＳ Ｐゴシック" pitchFamily="34" charset="-128"/>
              <a:cs typeface="Tahoma" pitchFamily="34" charset="0"/>
            </a:endParaRPr>
          </a:p>
        </p:txBody>
      </p:sp>
      <p:sp>
        <p:nvSpPr>
          <p:cNvPr id="3" name="Pladsholder til indhold 2"/>
          <p:cNvSpPr>
            <a:spLocks noGrp="1"/>
          </p:cNvSpPr>
          <p:nvPr>
            <p:ph idx="1"/>
          </p:nvPr>
        </p:nvSpPr>
        <p:spPr>
          <a:xfrm>
            <a:off x="457200" y="2215405"/>
            <a:ext cx="8229600" cy="4525963"/>
          </a:xfrm>
        </p:spPr>
        <p:txBody>
          <a:bodyPr>
            <a:normAutofit/>
          </a:bodyPr>
          <a:lstStyle/>
          <a:p>
            <a:pPr marL="514350" indent="-514350">
              <a:buFont typeface="+mj-lt"/>
              <a:buAutoNum type="arabicPeriod"/>
            </a:pPr>
            <a:r>
              <a:rPr lang="da-DK" dirty="0" smtClean="0"/>
              <a:t>HDKBH budget for 2017 er indmeldt. Vi afventer godkendelse og tildeling af rammer.</a:t>
            </a:r>
          </a:p>
          <a:p>
            <a:pPr marL="514350" indent="-514350">
              <a:buFont typeface="+mj-lt"/>
              <a:buAutoNum type="arabicPeriod"/>
            </a:pPr>
            <a:r>
              <a:rPr lang="da-DK" dirty="0" smtClean="0"/>
              <a:t>Ydelser til FSBM.</a:t>
            </a:r>
          </a:p>
          <a:p>
            <a:pPr marL="358775" lvl="1" indent="0"/>
            <a:r>
              <a:rPr lang="da-DK" dirty="0" smtClean="0"/>
              <a:t> Det er suverænt distriktschefen der afgør, om der skal udbetales instruktørvederlag (sats 3) til en FSBM, for det ekstra arbejde FSBM måtte have ydet i forbindelse med ændrede regler for opbevaring af våben. Det er KC som indstiller.</a:t>
            </a:r>
          </a:p>
          <a:p>
            <a:pPr marL="358775" lvl="1" indent="0"/>
            <a:r>
              <a:rPr lang="da-DK" dirty="0" smtClean="0"/>
              <a:t> Der er </a:t>
            </a:r>
            <a:r>
              <a:rPr lang="da-DK" u="sng" dirty="0" smtClean="0"/>
              <a:t>IKKE</a:t>
            </a:r>
            <a:r>
              <a:rPr lang="da-DK" dirty="0" smtClean="0"/>
              <a:t> tale om et fast tillæg.</a:t>
            </a:r>
          </a:p>
          <a:p>
            <a:pPr>
              <a:buNone/>
            </a:pPr>
            <a:endParaRPr lang="da-DK" dirty="0" smtClean="0"/>
          </a:p>
          <a:p>
            <a:pPr lvl="1">
              <a:buNone/>
            </a:pPr>
            <a:endParaRPr lang="da-DK" dirty="0" smtClean="0"/>
          </a:p>
          <a:p>
            <a:pPr>
              <a:buNone/>
            </a:pPr>
            <a:endParaRPr lang="da-DK" dirty="0" smtClean="0"/>
          </a:p>
          <a:p>
            <a:endParaRPr lang="da-DK" dirty="0" smtClean="0"/>
          </a:p>
          <a:p>
            <a:pPr>
              <a:buNone/>
            </a:pPr>
            <a:endParaRPr lang="da-DK"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908720"/>
            <a:ext cx="7200900" cy="798513"/>
          </a:xfrm>
        </p:spPr>
        <p:txBody>
          <a:bodyPr vert="horz" lIns="91440" tIns="45720" rIns="91440" bIns="45720" rtlCol="0" anchor="ctr">
            <a:normAutofit fontScale="90000"/>
          </a:bodyPr>
          <a:lstStyle/>
          <a:p>
            <a:r>
              <a:rPr lang="da-DK" sz="4000" dirty="0" smtClean="0">
                <a:solidFill>
                  <a:schemeClr val="accent2"/>
                </a:solidFill>
                <a:latin typeface="Tahoma" pitchFamily="34" charset="0"/>
                <a:ea typeface="ＭＳ Ｐゴシック" pitchFamily="34" charset="-128"/>
                <a:cs typeface="Tahoma" pitchFamily="34" charset="0"/>
              </a:rPr>
              <a:t>Hvad er jeres opfattelse af status?</a:t>
            </a:r>
            <a:endParaRPr lang="da-DK" sz="4000" dirty="0">
              <a:solidFill>
                <a:schemeClr val="accent2"/>
              </a:solidFill>
              <a:latin typeface="Tahoma" pitchFamily="34" charset="0"/>
              <a:ea typeface="ＭＳ Ｐゴシック" pitchFamily="34" charset="-128"/>
              <a:cs typeface="Tahoma" pitchFamily="34" charset="0"/>
            </a:endParaRPr>
          </a:p>
        </p:txBody>
      </p:sp>
      <p:sp>
        <p:nvSpPr>
          <p:cNvPr id="3" name="Pladsholder til indhold 2"/>
          <p:cNvSpPr>
            <a:spLocks noGrp="1"/>
          </p:cNvSpPr>
          <p:nvPr>
            <p:ph idx="1"/>
          </p:nvPr>
        </p:nvSpPr>
        <p:spPr>
          <a:xfrm>
            <a:off x="457200" y="2215405"/>
            <a:ext cx="8229600" cy="4525963"/>
          </a:xfrm>
        </p:spPr>
        <p:txBody>
          <a:bodyPr>
            <a:normAutofit/>
          </a:bodyPr>
          <a:lstStyle/>
          <a:p>
            <a:pPr marL="514350" indent="-514350">
              <a:buFont typeface="+mj-lt"/>
              <a:buAutoNum type="arabicPeriod"/>
            </a:pPr>
            <a:r>
              <a:rPr lang="da-DK" dirty="0" smtClean="0"/>
              <a:t>Eventuelt.</a:t>
            </a:r>
          </a:p>
          <a:p>
            <a:pPr lvl="1">
              <a:buNone/>
            </a:pPr>
            <a:endParaRPr lang="da-DK" dirty="0" smtClean="0"/>
          </a:p>
          <a:p>
            <a:pPr>
              <a:buNone/>
            </a:pPr>
            <a:endParaRPr lang="da-DK" dirty="0" smtClean="0"/>
          </a:p>
          <a:p>
            <a:endParaRPr lang="da-DK" dirty="0" smtClean="0"/>
          </a:p>
          <a:p>
            <a:pPr>
              <a:buNone/>
            </a:pPr>
            <a:endParaRPr lang="da-DK"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r>
              <a:rPr lang="da-DK" sz="3600" dirty="0" smtClean="0">
                <a:solidFill>
                  <a:schemeClr val="accent2"/>
                </a:solidFill>
                <a:latin typeface="Tahoma" pitchFamily="34" charset="0"/>
                <a:ea typeface="ＭＳ Ｐゴシック" pitchFamily="34" charset="-128"/>
                <a:cs typeface="Tahoma" pitchFamily="34" charset="0"/>
              </a:rPr>
              <a:t>Generelt</a:t>
            </a:r>
            <a:endParaRPr lang="da-DK" sz="3600" dirty="0">
              <a:solidFill>
                <a:schemeClr val="accent2"/>
              </a:solidFill>
              <a:latin typeface="Tahoma" pitchFamily="34" charset="0"/>
              <a:ea typeface="ＭＳ Ｐゴシック" pitchFamily="34" charset="-128"/>
              <a:cs typeface="Tahoma" pitchFamily="34" charset="0"/>
            </a:endParaRPr>
          </a:p>
        </p:txBody>
      </p:sp>
      <p:graphicFrame>
        <p:nvGraphicFramePr>
          <p:cNvPr id="7" name="Pladsholder til indhold 6"/>
          <p:cNvGraphicFramePr>
            <a:graphicFrameLocks noGrp="1"/>
          </p:cNvGraphicFramePr>
          <p:nvPr>
            <p:ph idx="1"/>
          </p:nvPr>
        </p:nvGraphicFramePr>
        <p:xfrm>
          <a:off x="467544" y="1412776"/>
          <a:ext cx="3754760" cy="4846320"/>
        </p:xfrm>
        <a:graphic>
          <a:graphicData uri="http://schemas.openxmlformats.org/drawingml/2006/table">
            <a:tbl>
              <a:tblPr firstRow="1" bandRow="1">
                <a:tableStyleId>{5C22544A-7EE6-4342-B048-85BDC9FD1C3A}</a:tableStyleId>
              </a:tblPr>
              <a:tblGrid>
                <a:gridCol w="1174179"/>
                <a:gridCol w="871855"/>
                <a:gridCol w="1708726"/>
              </a:tblGrid>
              <a:tr h="370840">
                <a:tc>
                  <a:txBody>
                    <a:bodyPr/>
                    <a:lstStyle/>
                    <a:p>
                      <a:r>
                        <a:rPr lang="da-DK" dirty="0" smtClean="0"/>
                        <a:t>TYPE</a:t>
                      </a:r>
                      <a:endParaRPr lang="da-DK" dirty="0"/>
                    </a:p>
                  </a:txBody>
                  <a:tcPr/>
                </a:tc>
                <a:tc>
                  <a:txBody>
                    <a:bodyPr/>
                    <a:lstStyle/>
                    <a:p>
                      <a:r>
                        <a:rPr lang="da-DK" dirty="0" smtClean="0"/>
                        <a:t>REGNR</a:t>
                      </a:r>
                      <a:endParaRPr lang="da-DK" dirty="0"/>
                    </a:p>
                  </a:txBody>
                  <a:tcPr/>
                </a:tc>
                <a:tc>
                  <a:txBody>
                    <a:bodyPr/>
                    <a:lstStyle/>
                    <a:p>
                      <a:r>
                        <a:rPr lang="da-DK" dirty="0" smtClean="0"/>
                        <a:t>BEMÆRKNING</a:t>
                      </a:r>
                      <a:endParaRPr lang="da-DK" dirty="0"/>
                    </a:p>
                  </a:txBody>
                  <a:tcPr/>
                </a:tc>
              </a:tr>
              <a:tr h="370840">
                <a:tc>
                  <a:txBody>
                    <a:bodyPr/>
                    <a:lstStyle/>
                    <a:p>
                      <a:r>
                        <a:rPr lang="da-DK" b="1" dirty="0" smtClean="0"/>
                        <a:t>VW FØKTJ</a:t>
                      </a:r>
                      <a:endParaRPr lang="da-DK" b="1" dirty="0"/>
                    </a:p>
                  </a:txBody>
                  <a:tcPr/>
                </a:tc>
                <a:tc>
                  <a:txBody>
                    <a:bodyPr/>
                    <a:lstStyle/>
                    <a:p>
                      <a:r>
                        <a:rPr lang="da-DK" b="1" dirty="0" smtClean="0"/>
                        <a:t>76.633</a:t>
                      </a:r>
                      <a:endParaRPr lang="da-DK" b="1" dirty="0"/>
                    </a:p>
                  </a:txBody>
                  <a:tcPr/>
                </a:tc>
                <a:tc>
                  <a:txBody>
                    <a:bodyPr/>
                    <a:lstStyle/>
                    <a:p>
                      <a:r>
                        <a:rPr lang="da-DK" sz="1200" b="1" dirty="0" smtClean="0"/>
                        <a:t>Er</a:t>
                      </a:r>
                      <a:r>
                        <a:rPr lang="da-DK" sz="1200" b="1" baseline="0" dirty="0" smtClean="0"/>
                        <a:t> t</a:t>
                      </a:r>
                      <a:r>
                        <a:rPr lang="da-DK" sz="1200" b="1" dirty="0" smtClean="0"/>
                        <a:t>il </a:t>
                      </a:r>
                      <a:r>
                        <a:rPr lang="da-DK" sz="1200" b="1" dirty="0" err="1" smtClean="0"/>
                        <a:t>rep</a:t>
                      </a:r>
                      <a:r>
                        <a:rPr lang="da-DK" sz="1200" b="1" dirty="0" smtClean="0"/>
                        <a:t>., retur 2/12.</a:t>
                      </a:r>
                      <a:endParaRPr lang="da-DK" sz="1200" b="1" dirty="0"/>
                    </a:p>
                  </a:txBody>
                  <a:tcPr/>
                </a:tc>
              </a:tr>
              <a:tr h="370840">
                <a:tc>
                  <a:txBody>
                    <a:bodyPr/>
                    <a:lstStyle/>
                    <a:p>
                      <a:r>
                        <a:rPr lang="da-DK" b="1" dirty="0" smtClean="0"/>
                        <a:t>VW FIK</a:t>
                      </a:r>
                      <a:endParaRPr lang="da-DK" b="1" dirty="0"/>
                    </a:p>
                  </a:txBody>
                  <a:tcPr/>
                </a:tc>
                <a:tc>
                  <a:txBody>
                    <a:bodyPr/>
                    <a:lstStyle/>
                    <a:p>
                      <a:r>
                        <a:rPr lang="da-DK" b="1" dirty="0" smtClean="0"/>
                        <a:t>78.438</a:t>
                      </a:r>
                      <a:endParaRPr lang="da-DK" b="1" dirty="0"/>
                    </a:p>
                  </a:txBody>
                  <a:tcPr/>
                </a:tc>
                <a:tc>
                  <a:txBody>
                    <a:bodyPr/>
                    <a:lstStyle/>
                    <a:p>
                      <a:r>
                        <a:rPr lang="da-DK" sz="1050" b="1" dirty="0" smtClean="0"/>
                        <a:t>Skal til service, synes 4/12.</a:t>
                      </a:r>
                      <a:endParaRPr lang="da-DK" sz="1050" b="1" dirty="0"/>
                    </a:p>
                  </a:txBody>
                  <a:tcPr/>
                </a:tc>
              </a:tr>
              <a:tr h="370840">
                <a:tc>
                  <a:txBody>
                    <a:bodyPr/>
                    <a:lstStyle/>
                    <a:p>
                      <a:r>
                        <a:rPr lang="da-DK" b="1" dirty="0" smtClean="0"/>
                        <a:t>VW FIK</a:t>
                      </a:r>
                      <a:endParaRPr lang="da-DK" b="1" dirty="0"/>
                    </a:p>
                  </a:txBody>
                  <a:tcPr/>
                </a:tc>
                <a:tc>
                  <a:txBody>
                    <a:bodyPr/>
                    <a:lstStyle/>
                    <a:p>
                      <a:r>
                        <a:rPr lang="da-DK" b="1" dirty="0" smtClean="0"/>
                        <a:t>78.497</a:t>
                      </a:r>
                      <a:endParaRPr lang="da-DK" b="1" dirty="0"/>
                    </a:p>
                  </a:txBody>
                  <a:tcPr/>
                </a:tc>
                <a:tc>
                  <a:txBody>
                    <a:bodyPr/>
                    <a:lstStyle/>
                    <a:p>
                      <a:r>
                        <a:rPr lang="da-DK" sz="900" b="1" dirty="0" smtClean="0"/>
                        <a:t>Skal til </a:t>
                      </a:r>
                      <a:r>
                        <a:rPr lang="da-DK" sz="900" b="1" dirty="0" err="1" smtClean="0"/>
                        <a:t>rep</a:t>
                      </a:r>
                      <a:r>
                        <a:rPr lang="da-DK" sz="900" b="1" dirty="0" smtClean="0"/>
                        <a:t>. Ingen </a:t>
                      </a:r>
                      <a:r>
                        <a:rPr lang="da-DK" sz="900" b="1" dirty="0" err="1" smtClean="0"/>
                        <a:t>luft=ingen</a:t>
                      </a:r>
                      <a:r>
                        <a:rPr lang="da-DK" sz="900" b="1" dirty="0" smtClean="0"/>
                        <a:t> spær/4x4. Ej TN kørsel.</a:t>
                      </a:r>
                      <a:endParaRPr lang="da-DK" sz="900" b="1" dirty="0"/>
                    </a:p>
                  </a:txBody>
                  <a:tcPr/>
                </a:tc>
              </a:tr>
              <a:tr h="370840">
                <a:tc>
                  <a:txBody>
                    <a:bodyPr/>
                    <a:lstStyle/>
                    <a:p>
                      <a:r>
                        <a:rPr lang="da-DK" b="1" dirty="0" smtClean="0"/>
                        <a:t>VW FIK</a:t>
                      </a:r>
                      <a:endParaRPr lang="da-DK" b="1" dirty="0"/>
                    </a:p>
                  </a:txBody>
                  <a:tcPr/>
                </a:tc>
                <a:tc>
                  <a:txBody>
                    <a:bodyPr/>
                    <a:lstStyle/>
                    <a:p>
                      <a:r>
                        <a:rPr lang="da-DK" b="1" dirty="0" smtClean="0"/>
                        <a:t>78.500</a:t>
                      </a:r>
                      <a:endParaRPr lang="da-DK" b="1" dirty="0"/>
                    </a:p>
                  </a:txBody>
                  <a:tcPr/>
                </a:tc>
                <a:tc>
                  <a:txBody>
                    <a:bodyPr/>
                    <a:lstStyle/>
                    <a:p>
                      <a:r>
                        <a:rPr lang="da-DK" b="1" dirty="0" smtClean="0"/>
                        <a:t>OK.</a:t>
                      </a:r>
                      <a:endParaRPr lang="da-DK" b="1" dirty="0"/>
                    </a:p>
                  </a:txBody>
                  <a:tcPr/>
                </a:tc>
              </a:tr>
              <a:tr h="370840">
                <a:tc>
                  <a:txBody>
                    <a:bodyPr/>
                    <a:lstStyle/>
                    <a:p>
                      <a:r>
                        <a:rPr lang="da-DK" b="1" dirty="0" smtClean="0"/>
                        <a:t>VW FIK</a:t>
                      </a:r>
                      <a:endParaRPr lang="da-DK" b="1" dirty="0"/>
                    </a:p>
                  </a:txBody>
                  <a:tcPr/>
                </a:tc>
                <a:tc>
                  <a:txBody>
                    <a:bodyPr/>
                    <a:lstStyle/>
                    <a:p>
                      <a:r>
                        <a:rPr lang="da-DK" b="1" dirty="0" smtClean="0"/>
                        <a:t>78.501</a:t>
                      </a:r>
                      <a:endParaRPr lang="da-DK" b="1" dirty="0"/>
                    </a:p>
                  </a:txBody>
                  <a:tcPr/>
                </a:tc>
                <a:tc>
                  <a:txBody>
                    <a:bodyPr/>
                    <a:lstStyle/>
                    <a:p>
                      <a:r>
                        <a:rPr lang="da-DK" sz="900" b="1" dirty="0" smtClean="0"/>
                        <a:t>Står på Holmen, skal måske synes 22/11. Må ej køre.</a:t>
                      </a:r>
                      <a:endParaRPr lang="da-DK" sz="900" b="1" dirty="0"/>
                    </a:p>
                  </a:txBody>
                  <a:tcPr/>
                </a:tc>
              </a:tr>
              <a:tr h="370840">
                <a:tc>
                  <a:txBody>
                    <a:bodyPr/>
                    <a:lstStyle/>
                    <a:p>
                      <a:r>
                        <a:rPr lang="da-DK" b="1" dirty="0" smtClean="0"/>
                        <a:t>VW FIK</a:t>
                      </a:r>
                      <a:endParaRPr lang="da-DK" b="1" dirty="0"/>
                    </a:p>
                  </a:txBody>
                  <a:tcPr/>
                </a:tc>
                <a:tc>
                  <a:txBody>
                    <a:bodyPr/>
                    <a:lstStyle/>
                    <a:p>
                      <a:r>
                        <a:rPr lang="da-DK" b="1" dirty="0" smtClean="0"/>
                        <a:t>78.446</a:t>
                      </a:r>
                      <a:endParaRPr lang="da-DK" b="1" dirty="0"/>
                    </a:p>
                  </a:txBody>
                  <a:tcPr/>
                </a:tc>
                <a:tc>
                  <a:txBody>
                    <a:bodyPr/>
                    <a:lstStyle/>
                    <a:p>
                      <a:r>
                        <a:rPr lang="da-DK" sz="1000" b="1" dirty="0" smtClean="0"/>
                        <a:t>OK, men skal ha’ service + div. </a:t>
                      </a:r>
                      <a:r>
                        <a:rPr lang="da-DK" sz="1000" b="1" dirty="0" err="1" smtClean="0"/>
                        <a:t>rep./vedl</a:t>
                      </a:r>
                      <a:r>
                        <a:rPr lang="da-DK" sz="1000" b="1" dirty="0" smtClean="0"/>
                        <a:t>.</a:t>
                      </a:r>
                      <a:endParaRPr lang="da-DK" sz="1000" b="1" dirty="0"/>
                    </a:p>
                  </a:txBody>
                  <a:tcPr/>
                </a:tc>
              </a:tr>
              <a:tr h="370840">
                <a:tc>
                  <a:txBody>
                    <a:bodyPr/>
                    <a:lstStyle/>
                    <a:p>
                      <a:r>
                        <a:rPr lang="da-DK" b="1" smtClean="0"/>
                        <a:t>VW FIK</a:t>
                      </a:r>
                      <a:endParaRPr lang="da-DK" b="1" dirty="0"/>
                    </a:p>
                  </a:txBody>
                  <a:tcPr/>
                </a:tc>
                <a:tc>
                  <a:txBody>
                    <a:bodyPr/>
                    <a:lstStyle/>
                    <a:p>
                      <a:r>
                        <a:rPr lang="da-DK" b="1" dirty="0" smtClean="0"/>
                        <a:t>78.496</a:t>
                      </a:r>
                      <a:endParaRPr lang="da-DK"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b="1" dirty="0" smtClean="0"/>
                        <a:t>OK.</a:t>
                      </a:r>
                    </a:p>
                  </a:txBody>
                  <a:tcPr/>
                </a:tc>
              </a:tr>
              <a:tr h="370840">
                <a:tc>
                  <a:txBody>
                    <a:bodyPr/>
                    <a:lstStyle/>
                    <a:p>
                      <a:r>
                        <a:rPr lang="da-DK" b="1" smtClean="0"/>
                        <a:t>VW FIK</a:t>
                      </a:r>
                      <a:endParaRPr lang="da-DK" b="1" dirty="0"/>
                    </a:p>
                  </a:txBody>
                  <a:tcPr/>
                </a:tc>
                <a:tc>
                  <a:txBody>
                    <a:bodyPr/>
                    <a:lstStyle/>
                    <a:p>
                      <a:r>
                        <a:rPr lang="da-DK" b="1" dirty="0" smtClean="0"/>
                        <a:t>78.498</a:t>
                      </a:r>
                      <a:endParaRPr lang="da-DK" b="1" dirty="0"/>
                    </a:p>
                  </a:txBody>
                  <a:tcPr/>
                </a:tc>
                <a:tc>
                  <a:txBody>
                    <a:bodyPr/>
                    <a:lstStyle/>
                    <a:p>
                      <a:r>
                        <a:rPr lang="da-DK" b="1" dirty="0" smtClean="0"/>
                        <a:t>OK.</a:t>
                      </a:r>
                      <a:endParaRPr lang="da-DK" b="1" dirty="0"/>
                    </a:p>
                  </a:txBody>
                  <a:tcPr/>
                </a:tc>
              </a:tr>
              <a:tr h="370840">
                <a:tc>
                  <a:txBody>
                    <a:bodyPr/>
                    <a:lstStyle/>
                    <a:p>
                      <a:r>
                        <a:rPr lang="da-DK" b="1" dirty="0" smtClean="0"/>
                        <a:t>VW FIK</a:t>
                      </a:r>
                      <a:endParaRPr lang="da-DK" b="1" dirty="0"/>
                    </a:p>
                  </a:txBody>
                  <a:tcPr/>
                </a:tc>
                <a:tc>
                  <a:txBody>
                    <a:bodyPr/>
                    <a:lstStyle/>
                    <a:p>
                      <a:r>
                        <a:rPr lang="da-DK" b="1" dirty="0" smtClean="0"/>
                        <a:t>78.499</a:t>
                      </a:r>
                      <a:endParaRPr lang="da-DK" b="1" dirty="0"/>
                    </a:p>
                  </a:txBody>
                  <a:tcPr/>
                </a:tc>
                <a:tc>
                  <a:txBody>
                    <a:bodyPr/>
                    <a:lstStyle/>
                    <a:p>
                      <a:r>
                        <a:rPr lang="da-DK" b="1" dirty="0" smtClean="0"/>
                        <a:t>OK.</a:t>
                      </a:r>
                      <a:endParaRPr lang="da-DK" b="1" dirty="0"/>
                    </a:p>
                  </a:txBody>
                  <a:tcPr/>
                </a:tc>
              </a:tr>
              <a:tr h="370840">
                <a:tc>
                  <a:txBody>
                    <a:bodyPr/>
                    <a:lstStyle/>
                    <a:p>
                      <a:r>
                        <a:rPr lang="da-DK" b="1" dirty="0" smtClean="0"/>
                        <a:t>MAN 13</a:t>
                      </a:r>
                      <a:endParaRPr lang="da-DK" b="1" dirty="0"/>
                    </a:p>
                  </a:txBody>
                  <a:tcPr/>
                </a:tc>
                <a:tc>
                  <a:txBody>
                    <a:bodyPr/>
                    <a:lstStyle/>
                    <a:p>
                      <a:r>
                        <a:rPr lang="da-DK" b="1" dirty="0" smtClean="0"/>
                        <a:t>76.553</a:t>
                      </a:r>
                      <a:endParaRPr lang="da-DK" b="1" dirty="0"/>
                    </a:p>
                  </a:txBody>
                  <a:tcPr/>
                </a:tc>
                <a:tc>
                  <a:txBody>
                    <a:bodyPr/>
                    <a:lstStyle/>
                    <a:p>
                      <a:r>
                        <a:rPr lang="da-DK" sz="1200" b="1" dirty="0" smtClean="0"/>
                        <a:t>Er</a:t>
                      </a:r>
                      <a:r>
                        <a:rPr lang="da-DK" sz="1200" b="1" baseline="0" dirty="0" smtClean="0"/>
                        <a:t> til </a:t>
                      </a:r>
                      <a:r>
                        <a:rPr lang="da-DK" sz="1200" b="1" baseline="0" dirty="0" err="1" smtClean="0"/>
                        <a:t>rep</a:t>
                      </a:r>
                      <a:r>
                        <a:rPr lang="da-DK" sz="1200" b="1" baseline="0" dirty="0" smtClean="0"/>
                        <a:t>. Retur ASAP.</a:t>
                      </a:r>
                      <a:endParaRPr lang="da-DK" sz="1200" b="1" dirty="0"/>
                    </a:p>
                  </a:txBody>
                  <a:tcPr/>
                </a:tc>
              </a:tr>
              <a:tr h="370840">
                <a:tc>
                  <a:txBody>
                    <a:bodyPr/>
                    <a:lstStyle/>
                    <a:p>
                      <a:r>
                        <a:rPr lang="da-DK" b="1" smtClean="0"/>
                        <a:t>MAN 13</a:t>
                      </a:r>
                      <a:endParaRPr lang="da-DK" b="1" dirty="0"/>
                    </a:p>
                  </a:txBody>
                  <a:tcPr/>
                </a:tc>
                <a:tc>
                  <a:txBody>
                    <a:bodyPr/>
                    <a:lstStyle/>
                    <a:p>
                      <a:r>
                        <a:rPr lang="da-DK" b="1" dirty="0" smtClean="0"/>
                        <a:t>76.555</a:t>
                      </a:r>
                      <a:endParaRPr lang="da-DK" b="1" dirty="0"/>
                    </a:p>
                  </a:txBody>
                  <a:tcPr/>
                </a:tc>
                <a:tc>
                  <a:txBody>
                    <a:bodyPr/>
                    <a:lstStyle/>
                    <a:p>
                      <a:r>
                        <a:rPr lang="da-DK" b="1" dirty="0" smtClean="0"/>
                        <a:t>OK.</a:t>
                      </a:r>
                      <a:endParaRPr lang="da-DK" b="1" dirty="0"/>
                    </a:p>
                  </a:txBody>
                  <a:tcPr/>
                </a:tc>
              </a:tr>
              <a:tr h="370840">
                <a:tc>
                  <a:txBody>
                    <a:bodyPr/>
                    <a:lstStyle/>
                    <a:p>
                      <a:r>
                        <a:rPr lang="da-DK" b="1" dirty="0" smtClean="0"/>
                        <a:t>MAN 13</a:t>
                      </a:r>
                      <a:endParaRPr lang="da-DK" b="1" dirty="0"/>
                    </a:p>
                  </a:txBody>
                  <a:tcPr/>
                </a:tc>
                <a:tc>
                  <a:txBody>
                    <a:bodyPr/>
                    <a:lstStyle/>
                    <a:p>
                      <a:r>
                        <a:rPr lang="da-DK" b="1" dirty="0" smtClean="0"/>
                        <a:t>76.560</a:t>
                      </a:r>
                      <a:endParaRPr lang="da-DK" b="1" dirty="0"/>
                    </a:p>
                  </a:txBody>
                  <a:tcPr/>
                </a:tc>
                <a:tc>
                  <a:txBody>
                    <a:bodyPr/>
                    <a:lstStyle/>
                    <a:p>
                      <a:r>
                        <a:rPr lang="da-DK" sz="1200" b="1" dirty="0" smtClean="0"/>
                        <a:t>OK, skal til mindre </a:t>
                      </a:r>
                      <a:r>
                        <a:rPr lang="da-DK" sz="1200" b="1" dirty="0" err="1" smtClean="0"/>
                        <a:t>rep</a:t>
                      </a:r>
                      <a:r>
                        <a:rPr lang="da-DK" sz="1200" b="1" dirty="0" smtClean="0"/>
                        <a:t>.</a:t>
                      </a:r>
                      <a:endParaRPr lang="da-DK" sz="1200" b="1" dirty="0"/>
                    </a:p>
                  </a:txBody>
                  <a:tcPr/>
                </a:tc>
              </a:tr>
            </a:tbl>
          </a:graphicData>
        </a:graphic>
      </p:graphicFrame>
      <p:graphicFrame>
        <p:nvGraphicFramePr>
          <p:cNvPr id="8" name="Pladsholder til indhold 6"/>
          <p:cNvGraphicFramePr>
            <a:graphicFrameLocks/>
          </p:cNvGraphicFramePr>
          <p:nvPr/>
        </p:nvGraphicFramePr>
        <p:xfrm>
          <a:off x="4427984" y="1412776"/>
          <a:ext cx="4333054" cy="4820920"/>
        </p:xfrm>
        <a:graphic>
          <a:graphicData uri="http://schemas.openxmlformats.org/drawingml/2006/table">
            <a:tbl>
              <a:tblPr firstRow="1" bandRow="1">
                <a:tableStyleId>{5C22544A-7EE6-4342-B048-85BDC9FD1C3A}</a:tableStyleId>
              </a:tblPr>
              <a:tblGrid>
                <a:gridCol w="1752473"/>
                <a:gridCol w="871855"/>
                <a:gridCol w="1708726"/>
              </a:tblGrid>
              <a:tr h="370840">
                <a:tc>
                  <a:txBody>
                    <a:bodyPr/>
                    <a:lstStyle/>
                    <a:p>
                      <a:r>
                        <a:rPr lang="da-DK" dirty="0" smtClean="0"/>
                        <a:t>TYPE</a:t>
                      </a:r>
                      <a:endParaRPr lang="da-DK" dirty="0"/>
                    </a:p>
                  </a:txBody>
                  <a:tcPr/>
                </a:tc>
                <a:tc>
                  <a:txBody>
                    <a:bodyPr/>
                    <a:lstStyle/>
                    <a:p>
                      <a:r>
                        <a:rPr lang="da-DK" dirty="0" smtClean="0"/>
                        <a:t>REGNR</a:t>
                      </a:r>
                      <a:endParaRPr lang="da-DK" dirty="0"/>
                    </a:p>
                  </a:txBody>
                  <a:tcPr/>
                </a:tc>
                <a:tc>
                  <a:txBody>
                    <a:bodyPr/>
                    <a:lstStyle/>
                    <a:p>
                      <a:r>
                        <a:rPr lang="da-DK" dirty="0" smtClean="0"/>
                        <a:t>BEMÆRKNING</a:t>
                      </a:r>
                      <a:endParaRPr lang="da-DK" dirty="0"/>
                    </a:p>
                  </a:txBody>
                  <a:tcPr/>
                </a:tc>
              </a:tr>
              <a:tr h="370840">
                <a:tc>
                  <a:txBody>
                    <a:bodyPr/>
                    <a:lstStyle/>
                    <a:p>
                      <a:r>
                        <a:rPr lang="da-DK" b="1" dirty="0" smtClean="0"/>
                        <a:t>VW BUSLET</a:t>
                      </a:r>
                      <a:endParaRPr lang="da-DK" b="1" dirty="0"/>
                    </a:p>
                  </a:txBody>
                  <a:tcPr/>
                </a:tc>
                <a:tc>
                  <a:txBody>
                    <a:bodyPr/>
                    <a:lstStyle/>
                    <a:p>
                      <a:r>
                        <a:rPr lang="da-DK" b="1" dirty="0" smtClean="0"/>
                        <a:t>73.790</a:t>
                      </a:r>
                      <a:endParaRPr lang="da-DK" b="1" dirty="0"/>
                    </a:p>
                  </a:txBody>
                  <a:tcPr/>
                </a:tc>
                <a:tc>
                  <a:txBody>
                    <a:bodyPr/>
                    <a:lstStyle/>
                    <a:p>
                      <a:r>
                        <a:rPr lang="da-DK" b="1" dirty="0" smtClean="0"/>
                        <a:t>OK.</a:t>
                      </a:r>
                      <a:endParaRPr lang="da-DK" b="1" dirty="0"/>
                    </a:p>
                  </a:txBody>
                  <a:tcPr/>
                </a:tc>
              </a:tr>
              <a:tr h="370840">
                <a:tc>
                  <a:txBody>
                    <a:bodyPr/>
                    <a:lstStyle/>
                    <a:p>
                      <a:r>
                        <a:rPr lang="da-DK" b="1" smtClean="0"/>
                        <a:t>VW BUSLET</a:t>
                      </a:r>
                      <a:endParaRPr lang="da-DK" b="1" dirty="0"/>
                    </a:p>
                  </a:txBody>
                  <a:tcPr/>
                </a:tc>
                <a:tc>
                  <a:txBody>
                    <a:bodyPr/>
                    <a:lstStyle/>
                    <a:p>
                      <a:r>
                        <a:rPr lang="da-DK" b="1" dirty="0" smtClean="0"/>
                        <a:t>74.169</a:t>
                      </a:r>
                      <a:endParaRPr lang="da-DK" b="1" dirty="0"/>
                    </a:p>
                  </a:txBody>
                  <a:tcPr/>
                </a:tc>
                <a:tc>
                  <a:txBody>
                    <a:bodyPr/>
                    <a:lstStyle/>
                    <a:p>
                      <a:r>
                        <a:rPr lang="da-DK" b="1" dirty="0" smtClean="0"/>
                        <a:t>OK.</a:t>
                      </a:r>
                      <a:endParaRPr lang="da-DK" b="1" dirty="0"/>
                    </a:p>
                  </a:txBody>
                  <a:tcPr/>
                </a:tc>
              </a:tr>
              <a:tr h="370840">
                <a:tc>
                  <a:txBody>
                    <a:bodyPr/>
                    <a:lstStyle/>
                    <a:p>
                      <a:r>
                        <a:rPr lang="da-DK" b="1" dirty="0" smtClean="0"/>
                        <a:t>VW BUSLET</a:t>
                      </a:r>
                      <a:endParaRPr lang="da-DK" b="1" dirty="0"/>
                    </a:p>
                  </a:txBody>
                  <a:tcPr/>
                </a:tc>
                <a:tc>
                  <a:txBody>
                    <a:bodyPr/>
                    <a:lstStyle/>
                    <a:p>
                      <a:r>
                        <a:rPr lang="da-DK" b="1" dirty="0" smtClean="0"/>
                        <a:t>73.788</a:t>
                      </a:r>
                      <a:endParaRPr lang="da-DK" b="1" dirty="0"/>
                    </a:p>
                  </a:txBody>
                  <a:tcPr/>
                </a:tc>
                <a:tc>
                  <a:txBody>
                    <a:bodyPr/>
                    <a:lstStyle/>
                    <a:p>
                      <a:r>
                        <a:rPr lang="da-DK" sz="1400" b="1" dirty="0" smtClean="0"/>
                        <a:t>Ikke</a:t>
                      </a:r>
                      <a:r>
                        <a:rPr lang="da-DK" sz="1400" b="1" baseline="0" dirty="0" smtClean="0"/>
                        <a:t> synet, er til </a:t>
                      </a:r>
                      <a:r>
                        <a:rPr lang="da-DK" sz="1400" b="1" baseline="0" dirty="0" err="1" smtClean="0"/>
                        <a:t>rep</a:t>
                      </a:r>
                      <a:r>
                        <a:rPr lang="da-DK" sz="1400" b="1" baseline="0" dirty="0" smtClean="0"/>
                        <a:t>.</a:t>
                      </a:r>
                      <a:endParaRPr lang="da-DK" sz="1400" b="1" dirty="0"/>
                    </a:p>
                  </a:txBody>
                  <a:tcPr/>
                </a:tc>
              </a:tr>
              <a:tr h="370840">
                <a:tc>
                  <a:txBody>
                    <a:bodyPr/>
                    <a:lstStyle/>
                    <a:p>
                      <a:r>
                        <a:rPr lang="da-DK" b="1" dirty="0" smtClean="0"/>
                        <a:t>MERC</a:t>
                      </a:r>
                      <a:r>
                        <a:rPr lang="da-DK" b="1" baseline="0" dirty="0" smtClean="0"/>
                        <a:t> BUSLET</a:t>
                      </a:r>
                      <a:endParaRPr lang="da-DK" b="1" dirty="0"/>
                    </a:p>
                  </a:txBody>
                  <a:tcPr/>
                </a:tc>
                <a:tc>
                  <a:txBody>
                    <a:bodyPr/>
                    <a:lstStyle/>
                    <a:p>
                      <a:r>
                        <a:rPr lang="da-DK" b="1" dirty="0" smtClean="0"/>
                        <a:t>77.111</a:t>
                      </a:r>
                      <a:endParaRPr lang="da-DK" b="1" dirty="0"/>
                    </a:p>
                  </a:txBody>
                  <a:tcPr/>
                </a:tc>
                <a:tc>
                  <a:txBody>
                    <a:bodyPr/>
                    <a:lstStyle/>
                    <a:p>
                      <a:r>
                        <a:rPr lang="da-DK" b="1" dirty="0" smtClean="0"/>
                        <a:t>Grænsekontrol</a:t>
                      </a:r>
                      <a:endParaRPr lang="da-DK"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b="1" dirty="0" smtClean="0"/>
                        <a:t>MERC</a:t>
                      </a:r>
                      <a:r>
                        <a:rPr lang="da-DK" b="1" baseline="0" dirty="0" smtClean="0"/>
                        <a:t> BUSLET</a:t>
                      </a:r>
                      <a:endParaRPr lang="da-DK" b="1" dirty="0" smtClean="0"/>
                    </a:p>
                  </a:txBody>
                  <a:tcPr/>
                </a:tc>
                <a:tc>
                  <a:txBody>
                    <a:bodyPr/>
                    <a:lstStyle/>
                    <a:p>
                      <a:r>
                        <a:rPr lang="da-DK" b="1" dirty="0" smtClean="0"/>
                        <a:t>77.113</a:t>
                      </a:r>
                      <a:endParaRPr lang="da-DK" b="1" dirty="0"/>
                    </a:p>
                  </a:txBody>
                  <a:tcPr/>
                </a:tc>
                <a:tc>
                  <a:txBody>
                    <a:bodyPr/>
                    <a:lstStyle/>
                    <a:p>
                      <a:r>
                        <a:rPr lang="da-DK" b="1" dirty="0" smtClean="0"/>
                        <a:t>OK.</a:t>
                      </a:r>
                      <a:endParaRPr lang="da-DK" b="1" dirty="0"/>
                    </a:p>
                  </a:txBody>
                  <a:tcPr/>
                </a:tc>
              </a:tr>
              <a:tr h="370840">
                <a:tc>
                  <a:txBody>
                    <a:bodyPr/>
                    <a:lstStyle/>
                    <a:p>
                      <a:r>
                        <a:rPr lang="da-DK" b="1" dirty="0" smtClean="0"/>
                        <a:t>MERC DOBBKAB</a:t>
                      </a:r>
                      <a:endParaRPr lang="da-DK" b="1" dirty="0"/>
                    </a:p>
                  </a:txBody>
                  <a:tcPr/>
                </a:tc>
                <a:tc>
                  <a:txBody>
                    <a:bodyPr/>
                    <a:lstStyle/>
                    <a:p>
                      <a:r>
                        <a:rPr lang="da-DK" b="1" dirty="0" smtClean="0"/>
                        <a:t>77.316</a:t>
                      </a:r>
                      <a:endParaRPr lang="da-DK" b="1" dirty="0"/>
                    </a:p>
                  </a:txBody>
                  <a:tcPr/>
                </a:tc>
                <a:tc>
                  <a:txBody>
                    <a:bodyPr/>
                    <a:lstStyle/>
                    <a:p>
                      <a:r>
                        <a:rPr lang="da-DK" sz="1200" b="1" dirty="0" smtClean="0"/>
                        <a:t>Er til </a:t>
                      </a:r>
                      <a:r>
                        <a:rPr lang="da-DK" sz="1200" b="1" dirty="0" err="1" smtClean="0"/>
                        <a:t>rep</a:t>
                      </a:r>
                      <a:r>
                        <a:rPr lang="da-DK" sz="1200" b="1" dirty="0" smtClean="0"/>
                        <a:t>. Retur</a:t>
                      </a:r>
                      <a:r>
                        <a:rPr lang="da-DK" sz="1200" b="1" baseline="0" dirty="0" smtClean="0"/>
                        <a:t> 2/12.</a:t>
                      </a:r>
                      <a:endParaRPr lang="da-DK" sz="12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b="1" dirty="0" smtClean="0"/>
                        <a:t>MERC DOBBKAB</a:t>
                      </a:r>
                    </a:p>
                  </a:txBody>
                  <a:tcPr/>
                </a:tc>
                <a:tc>
                  <a:txBody>
                    <a:bodyPr/>
                    <a:lstStyle/>
                    <a:p>
                      <a:r>
                        <a:rPr lang="da-DK" b="1" dirty="0" smtClean="0"/>
                        <a:t>77.326</a:t>
                      </a:r>
                      <a:endParaRPr lang="da-DK"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t>Er til </a:t>
                      </a:r>
                      <a:r>
                        <a:rPr lang="da-DK" sz="1200" b="1" dirty="0" err="1" smtClean="0"/>
                        <a:t>rep</a:t>
                      </a:r>
                      <a:r>
                        <a:rPr lang="da-DK" sz="1200" b="1" dirty="0" smtClean="0"/>
                        <a:t>. Retur</a:t>
                      </a:r>
                      <a:r>
                        <a:rPr lang="da-DK" sz="1200" b="1" baseline="0" dirty="0" smtClean="0"/>
                        <a:t> 2/12.</a:t>
                      </a:r>
                      <a:endParaRPr lang="da-DK" sz="1200" b="1" dirty="0" smtClean="0"/>
                    </a:p>
                  </a:txBody>
                  <a:tcPr/>
                </a:tc>
              </a:tr>
              <a:tr h="370840">
                <a:tc>
                  <a:txBody>
                    <a:bodyPr/>
                    <a:lstStyle/>
                    <a:p>
                      <a:r>
                        <a:rPr lang="da-DK" b="1" dirty="0" smtClean="0"/>
                        <a:t>MERC KASVGN</a:t>
                      </a:r>
                      <a:endParaRPr lang="da-DK" b="1" dirty="0"/>
                    </a:p>
                  </a:txBody>
                  <a:tcPr/>
                </a:tc>
                <a:tc>
                  <a:txBody>
                    <a:bodyPr/>
                    <a:lstStyle/>
                    <a:p>
                      <a:r>
                        <a:rPr lang="da-DK" b="1" dirty="0" smtClean="0"/>
                        <a:t>76.754</a:t>
                      </a:r>
                      <a:endParaRPr lang="da-DK" b="1" dirty="0"/>
                    </a:p>
                  </a:txBody>
                  <a:tcPr/>
                </a:tc>
                <a:tc>
                  <a:txBody>
                    <a:bodyPr/>
                    <a:lstStyle/>
                    <a:p>
                      <a:r>
                        <a:rPr lang="da-DK" b="1" dirty="0" smtClean="0"/>
                        <a:t>OK.</a:t>
                      </a:r>
                      <a:endParaRPr lang="da-DK" b="1" dirty="0"/>
                    </a:p>
                  </a:txBody>
                  <a:tcPr/>
                </a:tc>
              </a:tr>
              <a:tr h="370840">
                <a:tc>
                  <a:txBody>
                    <a:bodyPr/>
                    <a:lstStyle/>
                    <a:p>
                      <a:r>
                        <a:rPr lang="da-DK" b="1" dirty="0" smtClean="0"/>
                        <a:t>BMW MC</a:t>
                      </a:r>
                      <a:endParaRPr lang="da-DK" b="1" dirty="0"/>
                    </a:p>
                  </a:txBody>
                  <a:tcPr/>
                </a:tc>
                <a:tc>
                  <a:txBody>
                    <a:bodyPr/>
                    <a:lstStyle/>
                    <a:p>
                      <a:r>
                        <a:rPr lang="da-DK" b="1" dirty="0" smtClean="0"/>
                        <a:t>66.306</a:t>
                      </a:r>
                      <a:endParaRPr lang="da-DK" b="1" dirty="0"/>
                    </a:p>
                  </a:txBody>
                  <a:tcPr/>
                </a:tc>
                <a:tc>
                  <a:txBody>
                    <a:bodyPr/>
                    <a:lstStyle/>
                    <a:p>
                      <a:r>
                        <a:rPr lang="da-DK" b="1" dirty="0" smtClean="0"/>
                        <a:t>OK.</a:t>
                      </a:r>
                      <a:endParaRPr lang="da-DK"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b="1" dirty="0" smtClean="0"/>
                        <a:t>BMW MC</a:t>
                      </a:r>
                    </a:p>
                  </a:txBody>
                  <a:tcPr/>
                </a:tc>
                <a:tc>
                  <a:txBody>
                    <a:bodyPr/>
                    <a:lstStyle/>
                    <a:p>
                      <a:r>
                        <a:rPr lang="da-DK" b="1" dirty="0" smtClean="0"/>
                        <a:t>66.339</a:t>
                      </a:r>
                      <a:endParaRPr lang="da-DK" b="1" dirty="0"/>
                    </a:p>
                  </a:txBody>
                  <a:tcPr/>
                </a:tc>
                <a:tc>
                  <a:txBody>
                    <a:bodyPr/>
                    <a:lstStyle/>
                    <a:p>
                      <a:r>
                        <a:rPr lang="da-DK" b="1" dirty="0" smtClean="0"/>
                        <a:t>OK.</a:t>
                      </a:r>
                      <a:endParaRPr lang="da-DK" b="1" dirty="0"/>
                    </a:p>
                  </a:txBody>
                  <a:tcPr/>
                </a:tc>
              </a:tr>
              <a:tr h="370840">
                <a:tc>
                  <a:txBody>
                    <a:bodyPr/>
                    <a:lstStyle/>
                    <a:p>
                      <a:r>
                        <a:rPr lang="da-DK" b="1" dirty="0" smtClean="0"/>
                        <a:t>VW LT35</a:t>
                      </a:r>
                      <a:endParaRPr lang="da-DK" b="1" dirty="0"/>
                    </a:p>
                  </a:txBody>
                  <a:tcPr/>
                </a:tc>
                <a:tc>
                  <a:txBody>
                    <a:bodyPr/>
                    <a:lstStyle/>
                    <a:p>
                      <a:r>
                        <a:rPr lang="da-DK" b="1" dirty="0" smtClean="0"/>
                        <a:t>74.177</a:t>
                      </a:r>
                      <a:endParaRPr lang="da-DK" b="1" dirty="0"/>
                    </a:p>
                  </a:txBody>
                  <a:tcPr/>
                </a:tc>
                <a:tc>
                  <a:txBody>
                    <a:bodyPr/>
                    <a:lstStyle/>
                    <a:p>
                      <a:r>
                        <a:rPr lang="da-DK" b="1" dirty="0" smtClean="0"/>
                        <a:t>LVG m. lift </a:t>
                      </a:r>
                      <a:r>
                        <a:rPr lang="da-DK" sz="1200" b="1" dirty="0" smtClean="0"/>
                        <a:t>(</a:t>
                      </a:r>
                      <a:r>
                        <a:rPr lang="da-DK" sz="1200" b="1" dirty="0" err="1" smtClean="0"/>
                        <a:t>lift</a:t>
                      </a:r>
                      <a:r>
                        <a:rPr lang="da-DK" sz="1200" b="1" dirty="0" smtClean="0"/>
                        <a:t> itu)</a:t>
                      </a:r>
                      <a:endParaRPr lang="da-DK" b="1" dirty="0"/>
                    </a:p>
                  </a:txBody>
                  <a:tcPr/>
                </a:tc>
              </a:tr>
              <a:tr h="370840">
                <a:tc>
                  <a:txBody>
                    <a:bodyPr/>
                    <a:lstStyle/>
                    <a:p>
                      <a:r>
                        <a:rPr lang="da-DK" b="1" dirty="0" smtClean="0"/>
                        <a:t>VW CRAFTER</a:t>
                      </a:r>
                      <a:endParaRPr lang="da-DK" b="1" dirty="0"/>
                    </a:p>
                  </a:txBody>
                  <a:tcPr/>
                </a:tc>
                <a:tc>
                  <a:txBody>
                    <a:bodyPr/>
                    <a:lstStyle/>
                    <a:p>
                      <a:r>
                        <a:rPr lang="da-DK" b="1" dirty="0" smtClean="0"/>
                        <a:t>78.638</a:t>
                      </a:r>
                      <a:endParaRPr lang="da-DK" b="1" dirty="0"/>
                    </a:p>
                  </a:txBody>
                  <a:tcPr/>
                </a:tc>
                <a:tc>
                  <a:txBody>
                    <a:bodyPr/>
                    <a:lstStyle/>
                    <a:p>
                      <a:r>
                        <a:rPr lang="da-DK" b="1" dirty="0" smtClean="0"/>
                        <a:t>LVG m. lift</a:t>
                      </a:r>
                      <a:endParaRPr lang="da-DK" b="1" dirty="0"/>
                    </a:p>
                  </a:txBody>
                  <a:tcPr/>
                </a:tc>
              </a:tr>
            </a:tbl>
          </a:graphicData>
        </a:graphic>
      </p:graphicFrame>
      <p:sp>
        <p:nvSpPr>
          <p:cNvPr id="5" name="Tekstboks 4"/>
          <p:cNvSpPr txBox="1"/>
          <p:nvPr/>
        </p:nvSpPr>
        <p:spPr>
          <a:xfrm>
            <a:off x="395536" y="1052736"/>
            <a:ext cx="3096344" cy="369332"/>
          </a:xfrm>
          <a:prstGeom prst="rect">
            <a:avLst/>
          </a:prstGeom>
          <a:noFill/>
        </p:spPr>
        <p:txBody>
          <a:bodyPr wrap="square" rtlCol="0">
            <a:spAutoFit/>
          </a:bodyPr>
          <a:lstStyle/>
          <a:p>
            <a:r>
              <a:rPr lang="da-DK" dirty="0" smtClean="0"/>
              <a:t>Status pr. 18. november 2016</a:t>
            </a:r>
            <a:endParaRPr lang="da-DK"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r>
              <a:rPr lang="da-DK" sz="3600" dirty="0" smtClean="0">
                <a:solidFill>
                  <a:schemeClr val="accent2"/>
                </a:solidFill>
                <a:latin typeface="Tahoma" pitchFamily="34" charset="0"/>
                <a:ea typeface="ＭＳ Ｐゴシック" pitchFamily="34" charset="-128"/>
                <a:cs typeface="Tahoma" pitchFamily="34" charset="0"/>
              </a:rPr>
              <a:t>Booking</a:t>
            </a:r>
          </a:p>
        </p:txBody>
      </p:sp>
      <p:sp>
        <p:nvSpPr>
          <p:cNvPr id="3" name="Pladsholder til indhold 2"/>
          <p:cNvSpPr>
            <a:spLocks noGrp="1"/>
          </p:cNvSpPr>
          <p:nvPr>
            <p:ph idx="1"/>
          </p:nvPr>
        </p:nvSpPr>
        <p:spPr/>
        <p:txBody>
          <a:bodyPr>
            <a:normAutofit fontScale="92500"/>
          </a:bodyPr>
          <a:lstStyle/>
          <a:p>
            <a:r>
              <a:rPr lang="da-DK" dirty="0" smtClean="0"/>
              <a:t>Der er ved at blive etableret en organisation (en kæde) af ansatte, som varetager </a:t>
            </a:r>
            <a:r>
              <a:rPr lang="da-DK" dirty="0" err="1" smtClean="0"/>
              <a:t>køretøjsbooking</a:t>
            </a:r>
            <a:r>
              <a:rPr lang="da-DK" dirty="0" smtClean="0"/>
              <a:t>.</a:t>
            </a:r>
          </a:p>
          <a:p>
            <a:r>
              <a:rPr lang="da-DK" dirty="0" smtClean="0"/>
              <a:t>Ulrik er altid første led i kæden.</a:t>
            </a:r>
          </a:p>
          <a:p>
            <a:r>
              <a:rPr lang="da-DK" dirty="0" smtClean="0"/>
              <a:t>Det betyder, at hvis en har fravær, så overtager den næste i kæden.</a:t>
            </a:r>
          </a:p>
          <a:p>
            <a:r>
              <a:rPr lang="da-DK" dirty="0" smtClean="0"/>
              <a:t>På den måde sikres en robust og sikker booking.</a:t>
            </a:r>
          </a:p>
          <a:p>
            <a:r>
              <a:rPr lang="da-DK" dirty="0" smtClean="0"/>
              <a:t>Vi undersøger mulighederne for at anvende andre bookingsystemer.</a:t>
            </a:r>
            <a:endParaRPr lang="da-DK"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Billede1.png"/>
          <p:cNvPicPr>
            <a:picLocks noChangeAspect="1"/>
          </p:cNvPicPr>
          <p:nvPr/>
        </p:nvPicPr>
        <p:blipFill>
          <a:blip r:embed="rId2" cstate="print"/>
          <a:stretch>
            <a:fillRect/>
          </a:stretch>
        </p:blipFill>
        <p:spPr>
          <a:xfrm rot="5400000">
            <a:off x="-154563" y="1386811"/>
            <a:ext cx="5693194" cy="4016932"/>
          </a:xfrm>
          <a:prstGeom prst="rect">
            <a:avLst/>
          </a:prstGeom>
        </p:spPr>
      </p:pic>
      <p:pic>
        <p:nvPicPr>
          <p:cNvPr id="5" name="Billede 4" descr="Billede2.png"/>
          <p:cNvPicPr>
            <a:picLocks noChangeAspect="1"/>
          </p:cNvPicPr>
          <p:nvPr/>
        </p:nvPicPr>
        <p:blipFill>
          <a:blip r:embed="rId3" cstate="print"/>
          <a:stretch>
            <a:fillRect/>
          </a:stretch>
        </p:blipFill>
        <p:spPr>
          <a:xfrm rot="5400000">
            <a:off x="3880933" y="1383763"/>
            <a:ext cx="5693194" cy="4023028"/>
          </a:xfrm>
          <a:prstGeom prst="rect">
            <a:avLst/>
          </a:prstGeom>
        </p:spPr>
      </p:pic>
      <p:sp>
        <p:nvSpPr>
          <p:cNvPr id="6" name="Tekstboks 5"/>
          <p:cNvSpPr txBox="1"/>
          <p:nvPr/>
        </p:nvSpPr>
        <p:spPr>
          <a:xfrm>
            <a:off x="3491880" y="188640"/>
            <a:ext cx="2376264" cy="584775"/>
          </a:xfrm>
          <a:prstGeom prst="rect">
            <a:avLst/>
          </a:prstGeom>
          <a:noFill/>
        </p:spPr>
        <p:txBody>
          <a:bodyPr wrap="square" rtlCol="0">
            <a:spAutoFit/>
          </a:bodyPr>
          <a:lstStyle/>
          <a:p>
            <a:pPr algn="ctr"/>
            <a:r>
              <a:rPr lang="da-DK" sz="3200" b="1" dirty="0" smtClean="0">
                <a:latin typeface="Tahoma" pitchFamily="34" charset="0"/>
                <a:ea typeface="Tahoma" pitchFamily="34" charset="0"/>
                <a:cs typeface="Tahoma" pitchFamily="34" charset="0"/>
              </a:rPr>
              <a:t>KONTROL</a:t>
            </a:r>
            <a:endParaRPr lang="da-DK" sz="3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solidFill>
                  <a:srgbClr val="0070C0"/>
                </a:solidFill>
              </a:rPr>
              <a:t>UDFYLDES AF EN ANSAT!</a:t>
            </a:r>
            <a:endParaRPr lang="da-DK" b="1" dirty="0">
              <a:solidFill>
                <a:srgbClr val="0070C0"/>
              </a:solidFill>
            </a:endParaRPr>
          </a:p>
        </p:txBody>
      </p:sp>
      <p:sp>
        <p:nvSpPr>
          <p:cNvPr id="3" name="Pladsholder til indhold 2"/>
          <p:cNvSpPr>
            <a:spLocks noGrp="1"/>
          </p:cNvSpPr>
          <p:nvPr>
            <p:ph idx="1"/>
          </p:nvPr>
        </p:nvSpPr>
        <p:spPr/>
        <p:txBody>
          <a:bodyPr>
            <a:normAutofit lnSpcReduction="10000"/>
          </a:bodyPr>
          <a:lstStyle/>
          <a:p>
            <a:pPr>
              <a:buNone/>
            </a:pPr>
            <a:r>
              <a:rPr lang="da-DK" b="1" dirty="0" smtClean="0"/>
              <a:t>Reg.nr.: XX.XXX, VW, BUSLET.</a:t>
            </a:r>
            <a:endParaRPr lang="da-DK" dirty="0" smtClean="0"/>
          </a:p>
          <a:p>
            <a:pPr>
              <a:buNone/>
            </a:pPr>
            <a:r>
              <a:rPr lang="da-DK" b="1" dirty="0" smtClean="0"/>
              <a:t>Køretøjet er kontrolleret* og kan anvendes.</a:t>
            </a:r>
            <a:endParaRPr lang="da-DK" dirty="0" smtClean="0"/>
          </a:p>
          <a:p>
            <a:pPr>
              <a:buNone/>
            </a:pPr>
            <a:r>
              <a:rPr lang="da-DK" b="1" dirty="0" smtClean="0"/>
              <a:t>Læg skiltet i handskerummet under kørsel!</a:t>
            </a:r>
            <a:endParaRPr lang="da-DK" dirty="0" smtClean="0"/>
          </a:p>
          <a:p>
            <a:pPr>
              <a:buNone/>
            </a:pPr>
            <a:r>
              <a:rPr lang="da-DK" dirty="0" smtClean="0"/>
              <a:t> </a:t>
            </a:r>
          </a:p>
          <a:p>
            <a:pPr>
              <a:buNone/>
            </a:pPr>
            <a:r>
              <a:rPr lang="da-DK" b="1" dirty="0" smtClean="0"/>
              <a:t>Dato:__________________________________</a:t>
            </a:r>
            <a:endParaRPr lang="da-DK" dirty="0" smtClean="0"/>
          </a:p>
          <a:p>
            <a:pPr>
              <a:buNone/>
            </a:pPr>
            <a:r>
              <a:rPr lang="da-DK" b="1" dirty="0" smtClean="0"/>
              <a:t> </a:t>
            </a:r>
            <a:endParaRPr lang="da-DK" dirty="0" smtClean="0"/>
          </a:p>
          <a:p>
            <a:pPr>
              <a:buNone/>
            </a:pPr>
            <a:r>
              <a:rPr lang="da-DK" b="1" dirty="0" smtClean="0"/>
              <a:t>Sign.:__________________________________</a:t>
            </a:r>
            <a:r>
              <a:rPr lang="da-DK" dirty="0" smtClean="0"/>
              <a:t> </a:t>
            </a:r>
          </a:p>
          <a:p>
            <a:pPr>
              <a:buNone/>
            </a:pPr>
            <a:r>
              <a:rPr lang="da-DK" dirty="0" smtClean="0"/>
              <a:t>* Se bagsiden.</a:t>
            </a:r>
          </a:p>
          <a:p>
            <a:endParaRPr lang="da-DK"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normAutofit fontScale="85000" lnSpcReduction="20000"/>
          </a:bodyPr>
          <a:lstStyle/>
          <a:p>
            <a:pPr>
              <a:buNone/>
            </a:pPr>
            <a:r>
              <a:rPr lang="da-DK" b="1" dirty="0" smtClean="0"/>
              <a:t>* Kontrolleret betyder, at køretøjet er blevet efterset af</a:t>
            </a:r>
            <a:endParaRPr lang="da-DK" dirty="0" smtClean="0"/>
          </a:p>
          <a:p>
            <a:pPr>
              <a:buNone/>
            </a:pPr>
            <a:r>
              <a:rPr lang="da-DK" b="1" dirty="0" smtClean="0"/>
              <a:t>personalet og at der ikke er fundet åbenlyse og synlige</a:t>
            </a:r>
            <a:endParaRPr lang="da-DK" dirty="0" smtClean="0"/>
          </a:p>
          <a:p>
            <a:pPr>
              <a:buNone/>
            </a:pPr>
            <a:r>
              <a:rPr lang="da-DK" b="1" dirty="0" smtClean="0"/>
              <a:t>defekter, fejl eller mangler som medfører, at køretøjet</a:t>
            </a:r>
            <a:endParaRPr lang="da-DK" dirty="0" smtClean="0"/>
          </a:p>
          <a:p>
            <a:pPr>
              <a:buNone/>
            </a:pPr>
            <a:r>
              <a:rPr lang="da-DK" b="1" dirty="0" smtClean="0"/>
              <a:t>ikke må anvendes.</a:t>
            </a:r>
            <a:endParaRPr lang="da-DK" dirty="0" smtClean="0"/>
          </a:p>
          <a:p>
            <a:pPr>
              <a:buNone/>
            </a:pPr>
            <a:r>
              <a:rPr lang="da-DK" b="1" dirty="0" smtClean="0"/>
              <a:t>Det er altid brugerens ansvar, at køretøjet afleveres</a:t>
            </a:r>
            <a:endParaRPr lang="da-DK" dirty="0" smtClean="0"/>
          </a:p>
          <a:p>
            <a:pPr>
              <a:buNone/>
            </a:pPr>
            <a:r>
              <a:rPr lang="da-DK" b="1" dirty="0" smtClean="0"/>
              <a:t>rengjort og optanket efter brug.</a:t>
            </a:r>
            <a:endParaRPr lang="da-DK" dirty="0" smtClean="0"/>
          </a:p>
          <a:p>
            <a:pPr>
              <a:buNone/>
            </a:pPr>
            <a:r>
              <a:rPr lang="da-DK" b="1" dirty="0" smtClean="0"/>
              <a:t>Det er også brugerens ansvar, at melde om defekter, fejl</a:t>
            </a:r>
            <a:endParaRPr lang="da-DK" dirty="0" smtClean="0"/>
          </a:p>
          <a:p>
            <a:pPr>
              <a:buNone/>
            </a:pPr>
            <a:r>
              <a:rPr lang="da-DK" b="1" dirty="0" smtClean="0"/>
              <a:t>eller mangler, som er opstået på køretøjet.</a:t>
            </a:r>
            <a:endParaRPr lang="da-DK" dirty="0" smtClean="0"/>
          </a:p>
          <a:p>
            <a:pPr>
              <a:buNone/>
            </a:pPr>
            <a:r>
              <a:rPr lang="da-DK" b="1" dirty="0" smtClean="0"/>
              <a:t>Anvend altid ”Fejlmeldingsblanketten”, som findes i</a:t>
            </a:r>
            <a:endParaRPr lang="da-DK" dirty="0" smtClean="0"/>
          </a:p>
          <a:p>
            <a:pPr>
              <a:buNone/>
            </a:pPr>
            <a:r>
              <a:rPr lang="da-DK" b="1" dirty="0" err="1" smtClean="0"/>
              <a:t>Kontrolbogen</a:t>
            </a:r>
            <a:r>
              <a:rPr lang="da-DK" b="1" dirty="0" smtClean="0"/>
              <a:t>.</a:t>
            </a:r>
            <a:endParaRPr lang="da-DK" dirty="0" smtClean="0"/>
          </a:p>
          <a:p>
            <a:endParaRPr lang="da-DK"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r>
              <a:rPr lang="da-DK" sz="3600" dirty="0" smtClean="0">
                <a:solidFill>
                  <a:schemeClr val="accent2"/>
                </a:solidFill>
                <a:latin typeface="Tahoma" pitchFamily="34" charset="0"/>
                <a:ea typeface="ＭＳ Ｐゴシック" pitchFamily="34" charset="-128"/>
                <a:cs typeface="Tahoma" pitchFamily="34" charset="0"/>
              </a:rPr>
              <a:t>Bosch </a:t>
            </a:r>
            <a:r>
              <a:rPr lang="da-DK" sz="3600" dirty="0" err="1" smtClean="0">
                <a:solidFill>
                  <a:schemeClr val="accent2"/>
                </a:solidFill>
                <a:latin typeface="Tahoma" pitchFamily="34" charset="0"/>
                <a:ea typeface="ＭＳ Ｐゴシック" pitchFamily="34" charset="-128"/>
                <a:cs typeface="Tahoma" pitchFamily="34" charset="0"/>
              </a:rPr>
              <a:t>Car</a:t>
            </a:r>
            <a:r>
              <a:rPr lang="da-DK" sz="3600" dirty="0" smtClean="0">
                <a:solidFill>
                  <a:schemeClr val="accent2"/>
                </a:solidFill>
                <a:latin typeface="Tahoma" pitchFamily="34" charset="0"/>
                <a:ea typeface="ＭＳ Ｐゴシック" pitchFamily="34" charset="-128"/>
                <a:cs typeface="Tahoma" pitchFamily="34" charset="0"/>
              </a:rPr>
              <a:t> Service</a:t>
            </a:r>
            <a:endParaRPr lang="da-DK" sz="3600" dirty="0">
              <a:solidFill>
                <a:schemeClr val="accent2"/>
              </a:solidFill>
              <a:latin typeface="Tahoma" pitchFamily="34" charset="0"/>
              <a:ea typeface="ＭＳ Ｐゴシック" pitchFamily="34" charset="-128"/>
              <a:cs typeface="Tahoma" pitchFamily="34" charset="0"/>
            </a:endParaRPr>
          </a:p>
        </p:txBody>
      </p:sp>
      <p:sp>
        <p:nvSpPr>
          <p:cNvPr id="3" name="Pladsholder til indhold 2"/>
          <p:cNvSpPr>
            <a:spLocks noGrp="1"/>
          </p:cNvSpPr>
          <p:nvPr>
            <p:ph idx="1"/>
          </p:nvPr>
        </p:nvSpPr>
        <p:spPr/>
        <p:txBody>
          <a:bodyPr/>
          <a:lstStyle/>
          <a:p>
            <a:r>
              <a:rPr lang="da-DK" dirty="0" smtClean="0"/>
              <a:t>Har pr. 1. september 2016 overtaget reparation og service af alle militære køretøjer under 3.500 kg.</a:t>
            </a:r>
          </a:p>
          <a:p>
            <a:r>
              <a:rPr lang="da-DK" dirty="0" smtClean="0"/>
              <a:t>Det vil betyde hurtig ekspedition og høj kvalitet.</a:t>
            </a:r>
          </a:p>
          <a:p>
            <a:r>
              <a:rPr lang="da-DK" dirty="0" smtClean="0"/>
              <a:t>FIK er ikke omfattet (over 3.500 kg.), endnu.</a:t>
            </a:r>
          </a:p>
          <a:p>
            <a:r>
              <a:rPr lang="da-DK" dirty="0" smtClean="0"/>
              <a:t>Syn er ikke omfattet, endnu.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908720"/>
            <a:ext cx="7200900" cy="798513"/>
          </a:xfrm>
        </p:spPr>
        <p:txBody>
          <a:bodyPr vert="horz" lIns="91440" tIns="45720" rIns="91440" bIns="45720" rtlCol="0" anchor="ctr">
            <a:normAutofit/>
          </a:bodyPr>
          <a:lstStyle/>
          <a:p>
            <a:r>
              <a:rPr lang="da-DK" sz="3600" dirty="0" smtClean="0">
                <a:solidFill>
                  <a:schemeClr val="accent2"/>
                </a:solidFill>
                <a:latin typeface="Tahoma" pitchFamily="34" charset="0"/>
                <a:ea typeface="ＭＳ Ｐゴシック" pitchFamily="34" charset="-128"/>
                <a:cs typeface="Tahoma" pitchFamily="34" charset="0"/>
              </a:rPr>
              <a:t>Status på uniformer</a:t>
            </a:r>
            <a:endParaRPr lang="da-DK" sz="3600" dirty="0">
              <a:solidFill>
                <a:schemeClr val="accent2"/>
              </a:solidFill>
              <a:latin typeface="Tahoma" pitchFamily="34" charset="0"/>
              <a:ea typeface="ＭＳ Ｐゴシック" pitchFamily="34" charset="-128"/>
              <a:cs typeface="Tahoma" pitchFamily="34" charset="0"/>
            </a:endParaRPr>
          </a:p>
        </p:txBody>
      </p:sp>
      <p:sp>
        <p:nvSpPr>
          <p:cNvPr id="3" name="Pladsholder til indhold 2"/>
          <p:cNvSpPr>
            <a:spLocks noGrp="1"/>
          </p:cNvSpPr>
          <p:nvPr>
            <p:ph idx="1"/>
          </p:nvPr>
        </p:nvSpPr>
        <p:spPr>
          <a:xfrm>
            <a:off x="467544" y="2332037"/>
            <a:ext cx="8352928" cy="4525963"/>
          </a:xfrm>
        </p:spPr>
        <p:txBody>
          <a:bodyPr>
            <a:normAutofit fontScale="92500"/>
          </a:bodyPr>
          <a:lstStyle/>
          <a:p>
            <a:pPr marL="514350" indent="-514350">
              <a:buFont typeface="+mj-lt"/>
              <a:buAutoNum type="arabicPeriod"/>
            </a:pPr>
            <a:r>
              <a:rPr lang="da-DK" dirty="0" smtClean="0"/>
              <a:t>Omklædning til M/11 (MTS) fra fase 1.</a:t>
            </a:r>
          </a:p>
          <a:p>
            <a:pPr marL="914400" lvl="1" indent="-514350"/>
            <a:r>
              <a:rPr lang="da-DK" dirty="0" err="1" smtClean="0"/>
              <a:t>Måltaget</a:t>
            </a:r>
            <a:r>
              <a:rPr lang="da-DK" dirty="0" smtClean="0"/>
              <a:t>: 285. Omklædt: 227. Uafhentet: 58.</a:t>
            </a:r>
          </a:p>
          <a:p>
            <a:pPr marL="914400" lvl="1" indent="-514350"/>
            <a:r>
              <a:rPr lang="da-DK" dirty="0" smtClean="0"/>
              <a:t>Uafhentede uniformer pr. 31. december 2016, vil blive returneret til FMI. Liste udleveres.</a:t>
            </a:r>
          </a:p>
          <a:p>
            <a:pPr marL="514350" indent="-514350">
              <a:buFont typeface="+mj-lt"/>
              <a:buAutoNum type="arabicPeriod"/>
            </a:pPr>
            <a:r>
              <a:rPr lang="da-DK" dirty="0" smtClean="0"/>
              <a:t>Plan for omklædning til MTS fase 2.</a:t>
            </a:r>
          </a:p>
          <a:p>
            <a:pPr marL="914400" lvl="1" indent="-514350"/>
            <a:r>
              <a:rPr lang="da-DK" dirty="0" smtClean="0"/>
              <a:t>Levering medio 2017.</a:t>
            </a:r>
          </a:p>
          <a:p>
            <a:pPr marL="514350" indent="-514350">
              <a:buFont typeface="+mj-lt"/>
              <a:buAutoNum type="arabicPeriod"/>
            </a:pPr>
            <a:r>
              <a:rPr lang="da-DK" dirty="0" smtClean="0"/>
              <a:t>Plan for omklædning til MTS fase 3.</a:t>
            </a:r>
          </a:p>
          <a:p>
            <a:pPr marL="914400" lvl="1" indent="-514350"/>
            <a:r>
              <a:rPr lang="da-DK" dirty="0" smtClean="0"/>
              <a:t>Leveres i forlængelse af fase 2.</a:t>
            </a:r>
          </a:p>
          <a:p>
            <a:pPr marL="514350" indent="-514350">
              <a:buFont typeface="+mj-lt"/>
              <a:buAutoNum type="arabicPeriod"/>
            </a:pPr>
            <a:r>
              <a:rPr lang="da-DK" dirty="0" smtClean="0"/>
              <a:t>Rygter om fællesnordisk kampuniformssystem.</a:t>
            </a:r>
          </a:p>
          <a:p>
            <a:pPr marL="514350" indent="-514350">
              <a:buFont typeface="+mj-lt"/>
              <a:buAutoNum type="arabicPeriod"/>
            </a:pPr>
            <a:endParaRPr lang="da-DK" dirty="0" smtClean="0"/>
          </a:p>
          <a:p>
            <a:pPr>
              <a:buNone/>
            </a:pPr>
            <a:endParaRPr lang="da-DK" dirty="0" smtClean="0"/>
          </a:p>
          <a:p>
            <a:pPr lvl="1">
              <a:buNone/>
            </a:pPr>
            <a:endParaRPr lang="da-DK" dirty="0" smtClean="0"/>
          </a:p>
          <a:p>
            <a:pPr>
              <a:buNone/>
            </a:pPr>
            <a:endParaRPr lang="da-DK" dirty="0" smtClean="0"/>
          </a:p>
          <a:p>
            <a:endParaRPr lang="da-DK" dirty="0" smtClean="0"/>
          </a:p>
          <a:p>
            <a:pPr>
              <a:buNone/>
            </a:pPr>
            <a:endParaRPr lang="da-DK"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HJV-Dokument" ma:contentTypeID="0x010100E2366F697DE34C7B978089071817F0E90096C087790D9D5844ACD78C75473641A9" ma:contentTypeVersion="6" ma:contentTypeDescription="Opret et nyt dokument." ma:contentTypeScope="" ma:versionID="493eea07c33bc5fc326996329c1f36a0">
  <xsd:schema xmlns:xsd="http://www.w3.org/2001/XMLSchema" xmlns:xs="http://www.w3.org/2001/XMLSchema" xmlns:p="http://schemas.microsoft.com/office/2006/metadata/properties" xmlns:ns2="578eb230-b7c1-454d-b404-5a0163cdac04" targetNamespace="http://schemas.microsoft.com/office/2006/metadata/properties" ma:root="true" ma:fieldsID="564d2765d1dcfb8b39a2b2f486c62492" ns2:_="">
    <xsd:import namespace="578eb230-b7c1-454d-b404-5a0163cdac04"/>
    <xsd:element name="properties">
      <xsd:complexType>
        <xsd:sequence>
          <xsd:element name="documentManagement">
            <xsd:complexType>
              <xsd:all>
                <xsd:element ref="ns2:_dlc_DocId" minOccurs="0"/>
                <xsd:element ref="ns2:_dlc_DocIdUrl" minOccurs="0"/>
                <xsd:element ref="ns2:_dlc_DocIdPersistId" minOccurs="0"/>
                <xsd:element ref="ns2:ff4ac248240d413e999333b2a5b9a899"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eb230-b7c1-454d-b404-5a0163cdac04" elementFormDefault="qualified">
    <xsd:import namespace="http://schemas.microsoft.com/office/2006/documentManagement/types"/>
    <xsd:import namespace="http://schemas.microsoft.com/office/infopath/2007/PartnerControls"/>
    <xsd:element name="_dlc_DocId" ma:index="8" nillable="true" ma:displayName="Værdi for dokument-id" ma:description="Værdien af det dokument-id, der er tildelt dette element." ma:internalName="_dlc_DocId" ma:readOnly="true">
      <xsd:simpleType>
        <xsd:restriction base="dms:Text"/>
      </xsd:simpleType>
    </xsd:element>
    <xsd:element name="_dlc_DocIdUrl" ma:index="9"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Vedvarende id" ma:description="Keep ID on add." ma:hidden="true" ma:internalName="_dlc_DocIdPersistId" ma:readOnly="true">
      <xsd:simpleType>
        <xsd:restriction base="dms:Boolean"/>
      </xsd:simpleType>
    </xsd:element>
    <xsd:element name="ff4ac248240d413e999333b2a5b9a899" ma:index="11" nillable="true" ma:taxonomy="true" ma:internalName="ff4ac248240d413e999333b2a5b9a899" ma:taxonomyFieldName="DocumentCategoryMulti" ma:displayName="Dokumentkategori" ma:default="" ma:fieldId="{ff4ac248-240d-413e-9993-33b2a5b9a899}" ma:taxonomyMulti="true" ma:sspId="31b09b3b-8c91-4c04-8635-75c54fdb5b93" ma:termSetId="363bd683-d60b-4205-b520-83b8604b2636" ma:anchorId="00000000-0000-0000-0000-000000000000" ma:open="false" ma:isKeyword="false">
      <xsd:complexType>
        <xsd:sequence>
          <xsd:element ref="pc:Terms" minOccurs="0" maxOccurs="1"/>
        </xsd:sequence>
      </xsd:complexType>
    </xsd:element>
    <xsd:element name="TaxCatchAll" ma:index="12" nillable="true" ma:displayName="Taksonomiopsamlingskolonne" ma:description="" ma:hidden="true" ma:list="{95b6ec33-af1f-4f82-ae56-d4f78b3f8f94}" ma:internalName="TaxCatchAll" ma:readOnly="false" ma:showField="CatchAllData" ma:web="9fdcd1fd-ec04-446a-99be-560217ef12bb">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ksonomiopsamlingskolonne1" ma:description="" ma:hidden="true" ma:list="{95b6ec33-af1f-4f82-ae56-d4f78b3f8f94}" ma:internalName="TaxCatchAllLabel" ma:readOnly="false" ma:showField="CatchAllDataLabel" ma:web="9fdcd1fd-ec04-446a-99be-560217ef12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f4ac248240d413e999333b2a5b9a899 xmlns="578eb230-b7c1-454d-b404-5a0163cdac04">
      <Terms xmlns="http://schemas.microsoft.com/office/infopath/2007/PartnerControls"/>
    </ff4ac248240d413e999333b2a5b9a899>
    <TaxCatchAll xmlns="578eb230-b7c1-454d-b404-5a0163cdac04"/>
    <TaxCatchAllLabel xmlns="578eb230-b7c1-454d-b404-5a0163cdac04"/>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5.xml><?xml version="1.0" encoding="utf-8"?>
<?mso-contentType ?>
<SharedContentType xmlns="Microsoft.SharePoint.Taxonomy.ContentTypeSync" SourceId="31b09b3b-8c91-4c04-8635-75c54fdb5b93" ContentTypeId="0x010100E2366F697DE34C7B978089071817F0E9" PreviousValue="false"/>
</file>

<file path=customXml/itemProps1.xml><?xml version="1.0" encoding="utf-8"?>
<ds:datastoreItem xmlns:ds="http://schemas.openxmlformats.org/officeDocument/2006/customXml" ds:itemID="{67EC8CBA-1BEB-4052-9C53-D596B212F6A7}"/>
</file>

<file path=customXml/itemProps2.xml><?xml version="1.0" encoding="utf-8"?>
<ds:datastoreItem xmlns:ds="http://schemas.openxmlformats.org/officeDocument/2006/customXml" ds:itemID="{B9ED6901-9B3D-4C0B-A178-DE0BD707C8ED}"/>
</file>

<file path=customXml/itemProps3.xml><?xml version="1.0" encoding="utf-8"?>
<ds:datastoreItem xmlns:ds="http://schemas.openxmlformats.org/officeDocument/2006/customXml" ds:itemID="{3342EF4C-0468-46A0-A4F5-072A6E017CC6}"/>
</file>

<file path=customXml/itemProps4.xml><?xml version="1.0" encoding="utf-8"?>
<ds:datastoreItem xmlns:ds="http://schemas.openxmlformats.org/officeDocument/2006/customXml" ds:itemID="{D72D8415-A8F6-491D-A46B-7892414A3DDC}"/>
</file>

<file path=customXml/itemProps5.xml><?xml version="1.0" encoding="utf-8"?>
<ds:datastoreItem xmlns:ds="http://schemas.openxmlformats.org/officeDocument/2006/customXml" ds:itemID="{635C2841-1B42-4963-BA08-D7841FAD6A26}"/>
</file>

<file path=docProps/app.xml><?xml version="1.0" encoding="utf-8"?>
<Properties xmlns="http://schemas.openxmlformats.org/officeDocument/2006/extended-properties" xmlns:vt="http://schemas.openxmlformats.org/officeDocument/2006/docPropsVTypes">
  <Template/>
  <TotalTime>1187</TotalTime>
  <Words>1373</Words>
  <Application>Microsoft Office PowerPoint</Application>
  <PresentationFormat>Skærmshow (4:3)</PresentationFormat>
  <Paragraphs>246</Paragraphs>
  <Slides>23</Slides>
  <Notes>1</Notes>
  <HiddenSlides>3</HiddenSlides>
  <MMClips>1</MMClips>
  <ScaleCrop>false</ScaleCrop>
  <HeadingPairs>
    <vt:vector size="4" baseType="variant">
      <vt:variant>
        <vt:lpstr>Tema</vt:lpstr>
      </vt:variant>
      <vt:variant>
        <vt:i4>1</vt:i4>
      </vt:variant>
      <vt:variant>
        <vt:lpstr>Diastitler</vt:lpstr>
      </vt:variant>
      <vt:variant>
        <vt:i4>23</vt:i4>
      </vt:variant>
    </vt:vector>
  </HeadingPairs>
  <TitlesOfParts>
    <vt:vector size="24" baseType="lpstr">
      <vt:lpstr>Kontortema</vt:lpstr>
      <vt:lpstr> Status på Logistikområdet NPSEM 19 NOV 2016 </vt:lpstr>
      <vt:lpstr>Status på køretøjer</vt:lpstr>
      <vt:lpstr>Generelt</vt:lpstr>
      <vt:lpstr>Booking</vt:lpstr>
      <vt:lpstr>Dias nummer 5</vt:lpstr>
      <vt:lpstr>UDFYLDES AF EN ANSAT!</vt:lpstr>
      <vt:lpstr>Dias nummer 7</vt:lpstr>
      <vt:lpstr>Bosch Car Service</vt:lpstr>
      <vt:lpstr>Status på uniformer</vt:lpstr>
      <vt:lpstr>Status på våben og ammunition</vt:lpstr>
      <vt:lpstr>Puljevåben</vt:lpstr>
      <vt:lpstr>Puljevåben i våbenboks M/96</vt:lpstr>
      <vt:lpstr>Dias nummer 13</vt:lpstr>
      <vt:lpstr>Transport og opbevaring af våben</vt:lpstr>
      <vt:lpstr>Dias nummer 15</vt:lpstr>
      <vt:lpstr>Dias nummer 16</vt:lpstr>
      <vt:lpstr>Transport af våben og ammunition</vt:lpstr>
      <vt:lpstr>Transport af våben</vt:lpstr>
      <vt:lpstr>Procedure ved fund af våben og ammunition</vt:lpstr>
      <vt:lpstr>Månedlig ammunitionsrapport</vt:lpstr>
      <vt:lpstr>Status på materiel</vt:lpstr>
      <vt:lpstr>Status på økonomi og ydelser</vt:lpstr>
      <vt:lpstr>Hvad er jeres opfattelse af status?</vt:lpstr>
    </vt:vector>
  </TitlesOfParts>
  <Company>Forsvaret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Uformelt KC møde 20. juni 2016 13 APR 2016</dc:title>
  <dc:creator>hdkbh-chlog</dc:creator>
  <cp:lastModifiedBy>hdkbh-chlog</cp:lastModifiedBy>
  <cp:revision>144</cp:revision>
  <dcterms:created xsi:type="dcterms:W3CDTF">2016-06-17T10:37:05Z</dcterms:created>
  <dcterms:modified xsi:type="dcterms:W3CDTF">2016-11-18T14:05:05Z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0x010100E2366F697DE34C7B978089071817F0E90096C087790D9D5844ACD78C75473641A9</vt:lpwstr>
  </property>
  <property fmtid="{D5CDD505-2E9C-101B-9397-08002B2CF9AE}" pid="3" name="DocumentCategoryMulti">
    <vt:lpwstr/>
  </property>
  <property fmtid="{D5CDD505-2E9C-101B-9397-08002B2CF9AE}" pid="4" name="Order">
    <vt:r8>2000</vt:r8>
  </property>
  <property fmtid="{D5CDD505-2E9C-101B-9397-08002B2CF9AE}" pid="5" name="SPPCopyMoveEvent">
    <vt:lpwstr>1</vt:lpwstr>
  </property>
  <property fmtid="{D5CDD505-2E9C-101B-9397-08002B2CF9AE}" pid="6" name="xd_ProgID">
    <vt:lpwstr/>
  </property>
  <property fmtid="{D5CDD505-2E9C-101B-9397-08002B2CF9AE}" pid="7" name="_SharedFileIndex">
    <vt:lpwstr/>
  </property>
  <property fmtid="{D5CDD505-2E9C-101B-9397-08002B2CF9AE}" pid="8" name="_SourceUrl">
    <vt:lpwstr/>
  </property>
  <property fmtid="{D5CDD505-2E9C-101B-9397-08002B2CF9AE}" pid="9" name="TemplateUrl">
    <vt:lpwstr/>
  </property>
</Properties>
</file>